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94"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2F54516-81E9-43F1-AC04-2B0F0CEA8BAA}">
  <a:tblStyle styleId="{B2F54516-81E9-43F1-AC04-2B0F0CEA8B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85" autoAdjust="0"/>
  </p:normalViewPr>
  <p:slideViewPr>
    <p:cSldViewPr snapToGrid="0" snapToObjects="1">
      <p:cViewPr varScale="1">
        <p:scale>
          <a:sx n="57" d="100"/>
          <a:sy n="57" d="100"/>
        </p:scale>
        <p:origin x="-18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89041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talkupyout.co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Music Mix Playing: Songs that inspire Advocacy by @HakeemBryan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Advocates use every opportunity to support their cause or issue. Advocacy is a process, not an event. It’s a marathon, rather than a sprint. Let the Games begin.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Ask individuals. If you could fight for something, what would it be? </a:t>
            </a:r>
            <a:endParaRPr sz="12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Jamaica Environment Trust (JET) seeks to protect natural resources by strengthening the capacity of communities to protect their own rights using the law and the media to advocate for good environmental management. We use public participation processes to review Environmental Impact Assessments (EIAs), attend public meetings and review national policies. We also conduct campaigns to protect places, ecosystems and biological diversity.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-Founded in 1999, Jamaicans for Justice (JFJ) is a non-profit, non-partisan, non-violent citizens’ rights action organisation that advocates for good governance and improvements in state accountability and transparency. JFJ primarily works with victims whose rights have been breached by members of the security forces spanning unlawful search or detention, to excessive use of force and extra-judicial killings. The organisation tries to help everyone who seeks it help.</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-NIA: We are a non-profit organization aimed at combating corruption in Jamaica through education, encouraging anti-corruption vigilance and activism.</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14</a:t>
            </a:fld>
            <a:endParaRPr sz="1200">
              <a:solidFill>
                <a:schemeClr val="dk1"/>
              </a:solidFill>
              <a:latin typeface="Times New Roman"/>
              <a:ea typeface="Times New Roman"/>
              <a:cs typeface="Times New Roman"/>
              <a:sym typeface="Times New Roman"/>
            </a:endParaRPr>
          </a:p>
        </p:txBody>
      </p:sp>
      <p:sp>
        <p:nvSpPr>
          <p:cNvPr id="195" name="Shape 195"/>
          <p:cNvSpPr>
            <a:spLocks noGrp="1" noRot="1" noChangeAspect="1"/>
          </p:cNvSpPr>
          <p:nvPr>
            <p:ph type="sldImg" idx="2"/>
          </p:nvPr>
        </p:nvSpPr>
        <p:spPr>
          <a:xfrm>
            <a:off x="1104900" y="674688"/>
            <a:ext cx="4606925" cy="34559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1"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15</a:t>
            </a:fld>
            <a:endParaRPr sz="1200">
              <a:solidFill>
                <a:schemeClr val="dk1"/>
              </a:solidFill>
              <a:latin typeface="Times"/>
              <a:ea typeface="Times"/>
              <a:cs typeface="Times"/>
              <a:sym typeface="Times"/>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03" name="Shape 20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0" i="0" u="none" strike="noStrike" cap="none">
                <a:solidFill>
                  <a:schemeClr val="dk1"/>
                </a:solidFill>
                <a:latin typeface="Calibri"/>
                <a:ea typeface="Calibri"/>
                <a:cs typeface="Calibri"/>
                <a:sym typeface="Calibri"/>
              </a:rPr>
              <a:t>On any given day our legislators have so many interests competing for their attention: the war, highways, education, the economy,  elderly issues, childcare… so unless they hear from us in large numbers, we won’t be successful.</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Presenter Renee Johnson to explain!  </a:t>
            </a: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Talk Up Yout is a unique suite of multi-media platforms that gives Jamaican ‘yout’ (dialect for “youth”) a voice, focuses exclusively on issues affecting young people and are produced and driven by young people. Founder, Executive Producer and Chief Advocate Emprezz Mullings-Golding launched Talk Up Yout in 2010 with a weekly TV programme where young guests share experiences, discuss challenges and find solutions to a wide range of issues.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show’s ground-breaking approach came against the backdrop of a society in which young people continue to be an underestimated and untapped demographic. Their issues are chalked up to the “Generation Gap” and left to fester. Youth participation in decision-making at local and national levels is limited and not well coordinated. The media landscape is dotted with few opportunities for young people to be heard.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this phenomena that gave birth to the idea of Talk Up Yout, a simple and clear instruction: talk up youth, let your voices be heard, we want to know how you feel. Emprezz had a vision of how remarkable it would be to share the stories of youths around the country on various media platforms. Stories of pain, disease, violence and despair. Stories of hope, love, success and triumph.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TV show rapidly grew in popularity for its frank approach to publicly tackling topics such as sexual and reproductive health (SRH), violence, teen pregnancy, suicide, substance abuse, mental health, and disabilities. Many of the SRH issues had never been raised on television like this before.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Soon after the TV show began, the Talk Up Yout producers became inundated with young people showing support for the programme, asking for more outlets to air their views and seeking professional help for their challenges. The team established a website, Facebook and Twitter accounts and a counselling hotline for short-term assistance.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non-stop demands led to new ideas that have since expanded the movement, beginning with the Talk Up Yout island-wide school tour in 2013 which made stops in each parish to hear directly from high school students. In partnership with UNICEF and other entities, the inaugural Talk Up Yout school tour reached over 3,000 adolescents across Jamaica.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At every school, students in grades 7-11 talked openly and often emotionally about everything from struggles with sexuality and sexual health to physical and emotional abuse and challenges in broken homes.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interest and demand kept growing and in April 2014, with financial and technical support from UNICEF and the National Family Planning Board (NFPB) Sexual Health Agency, Talk Up Radio was launched in April 2014, as a three-month pilot to extend the reach of Talk Up Yout using a medium that has the highest penetration in Jamaica. The 30-minute programme was aired weekly on RJR, one of the island’s most popular radio stations.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Similar to the TV programme, Talk Up Radio gave young people a platform to discuss a range of topics, chief among them sexual and reproductive health. The show was produced by youth under 20 years old and included music by in-house Disc Jockeys who were teenagers. Guests and co-hosts were all young people under 25. A young aspiring journalist was featured each week with our Roving Report feature, where young people all across the country were encouraged to send in 1-minute news reports using their mobile phones.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Only six years after its debut, Talk Up Yout has become a household name right across the island that is now synonymous with youth upliftment and empowerment.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Talk Up Movement in Brief:</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The Talk Up Yout TV Show</a:t>
            </a:r>
            <a:r>
              <a:rPr lang="en-US" sz="1200" b="0" i="0" u="none" strike="noStrike" cap="none">
                <a:solidFill>
                  <a:schemeClr val="dk1"/>
                </a:solidFill>
                <a:latin typeface="Calibri"/>
                <a:ea typeface="Calibri"/>
                <a:cs typeface="Calibri"/>
                <a:sym typeface="Calibri"/>
              </a:rPr>
              <a:t> began in 2010 and is currently airing Season 7 on Television Jamaica (TVJ) produced by Executive Producers: Stanley &amp; Empress Production, owned by: Emprezz Mullings-Golding and Nadia Stanley. Talk Up Yout gives young people from all across Jamaica a direct opportunity to speak up about issues affecting them, their peers and their communities, discuss these issues with youth from different backgrounds and find solutions together. Talk Up Yout magnifies these youth voices at the local level through our TV show aired in Children's Prime Time. These episodes are then uploaded to YouTube and our social media profiles, bringing the voices of the youth to international audiences including Jamaicans in the diaspora. Talk Up Yout attracts incredible support including hundreds of thousands of live viewers.  Our main Investor is National Baking Company with support from the Wisynco brand, Cranwata.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The Talk Up Yout School Tour</a:t>
            </a:r>
            <a:r>
              <a:rPr lang="en-US" sz="1200" b="0" i="0" u="none" strike="noStrike" cap="none">
                <a:solidFill>
                  <a:schemeClr val="dk1"/>
                </a:solidFill>
                <a:latin typeface="Calibri"/>
                <a:ea typeface="Calibri"/>
                <a:cs typeface="Calibri"/>
                <a:sym typeface="Calibri"/>
              </a:rPr>
              <a:t> continues another season of tours following its successful pilot in 2013. Developed using ethnographic principles - The Talk Up Yout School tours meet students in their spaces using talk therapy to help them articulate the issues they face in an open, non-judgmental, inclusive atmosphere while, engaging them in collaborative conversations about these issues to identify areas in their lives, that need to be addressed by critical stakeholders including the Government and parents. Information they need about Sexual and Reproductive Health, Financial Literacy, Social Awareness and Employability among other topics is also disseminated. All types of schools (co-ed, girls &amp; boys), at all levels of the high school ranks (high-performing and under-performing), are engaged and each year group/age bracket within the school is represented. These sessions are documented using digital media including vlogs and blogs so others may benefit from the information and design appropriate solutions to meet the needs of the students and their communities.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 The Talk Up Radio Show</a:t>
            </a:r>
            <a:r>
              <a:rPr lang="en-US" sz="1200" b="0" i="0" u="none" strike="noStrike" cap="none">
                <a:solidFill>
                  <a:schemeClr val="dk1"/>
                </a:solidFill>
                <a:latin typeface="Calibri"/>
                <a:ea typeface="Calibri"/>
                <a:cs typeface="Calibri"/>
                <a:sym typeface="Calibri"/>
              </a:rPr>
              <a:t> was launched in April 2014 with Executive Director: Emprezz-Mullings Golding and Producer: Kristeena Monteith, then 19-year-old, prospective Journalism student at CARIMAC, University of the West Indies, Mona. The radio show completed its four-month pilot phase later that year and was re-launched on Nationwide 90 FM in 2016. Kristeena, who is still the Producer, is now 23 and a finalizing student, graduating with a BA in Journalism – First Class Honours. She credits Talk Up Radio and the mentorship of Emprezz Golding for providing her with vital leadership experience and an opportunity to hone her skills while learning more about media and communications. With Emprezz' guidance, her media experience of over a decade and her business insights and a growing team of talented young media professionals, Talk Up Radio is becoming a full civic media production organization, providing young people with a supportive, low-stakes environment to learn about, and acquire skills in media production, civic engagement and youth advocacy, while creating quality media content.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Talk Up Yout - #Youtfichat National Advocacy Programme- </a:t>
            </a:r>
            <a:r>
              <a:rPr lang="en-US" sz="1200" b="0" i="0" u="none" strike="noStrike" cap="none">
                <a:solidFill>
                  <a:schemeClr val="dk1"/>
                </a:solidFill>
                <a:latin typeface="Calibri"/>
                <a:ea typeface="Calibri"/>
                <a:cs typeface="Calibri"/>
                <a:sym typeface="Calibri"/>
              </a:rPr>
              <a:t>The “Youth Empowerment Through Dialogue in Jamaica” project provides a platform for Jamaican youth aged 14-24 years to advocate for workable solutions to the issues affecting them, and demand accountability from local and national representatives elected to serve them. Through 14 town hall meetings, 1400 youth are engaging in direct communication with elected officials and business leaders. At the heart of the project is a capacity-strengthening component, which will train 350 youth advocates across the country.  These advocates will mobilize their peers, generate consensus on priority issues and make representation to relevant elected public servants.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Social Good Projects:</a:t>
            </a:r>
            <a:r>
              <a:rPr lang="en-US" sz="1200" b="0" i="0" u="none" strike="noStrike" cap="none">
                <a:solidFill>
                  <a:schemeClr val="dk1"/>
                </a:solidFill>
                <a:latin typeface="Calibri"/>
                <a:ea typeface="Calibri"/>
                <a:cs typeface="Calibri"/>
                <a:sym typeface="Calibri"/>
              </a:rPr>
              <a:t> We play our part in changing the world by connecting our Talk Up Yout' Youth Advocates with opportunities to serve in different capacities for several Social Good Projects in Jamaica such as World AIDS Day Projects, United Nations Sustainable Goals Projects and Community Beautification Projects to name a few. The projects we support target all age groups.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Talk Up Yout Referral Services</a:t>
            </a:r>
            <a:r>
              <a:rPr lang="en-US" sz="1200" b="0" i="0" u="none" strike="noStrike" cap="none">
                <a:solidFill>
                  <a:schemeClr val="dk1"/>
                </a:solidFill>
                <a:latin typeface="Calibri"/>
                <a:ea typeface="Calibri"/>
                <a:cs typeface="Calibri"/>
                <a:sym typeface="Calibri"/>
              </a:rPr>
              <a:t> is a channel through which corporate companies seek young people for jobs and internships. Through our network we connect young people with skills training and work experience opportunities across Jamaica. We assist with grooming and preparing young people for these opportunities and then we refer them to various jobs and positions. Some corporate companies, which have benefited from this service include: Digicel, RJR Gleaner Group of Companies, Nationwide Radio and Jamaica Producers.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Talk Up Yout's Outreach Programmes </a:t>
            </a:r>
            <a:r>
              <a:rPr lang="en-US" sz="1200" b="0" i="0" u="none" strike="noStrike" cap="none">
                <a:solidFill>
                  <a:schemeClr val="dk1"/>
                </a:solidFill>
                <a:latin typeface="Calibri"/>
                <a:ea typeface="Calibri"/>
                <a:cs typeface="Calibri"/>
                <a:sym typeface="Calibri"/>
              </a:rPr>
              <a:t>encourage young people to visit Children’s Homes, galvanizing young people to serve voluntarily in those spaces where there is a need. We collect donations and execute fundraising events to support State care facilities in Jamaica. We also assist in coordinating outreach programmes for visitors and persons from the Jamaican diaspora who want to visit and serve in our local communities.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Youth-Led Media projects</a:t>
            </a:r>
            <a:r>
              <a:rPr lang="en-US" sz="1200" b="0" i="0" u="none" strike="noStrike" cap="none">
                <a:solidFill>
                  <a:schemeClr val="dk1"/>
                </a:solidFill>
                <a:latin typeface="Calibri"/>
                <a:ea typeface="Calibri"/>
                <a:cs typeface="Calibri"/>
                <a:sym typeface="Calibri"/>
              </a:rPr>
              <a:t> provide quality media coverage for corporate businesses. We train and contract young people to capture events, for clients such as RUBiS Energy Limited, United Nations Agencies and the European Union, using photography, videography and print coverage. We train and prepare youth for the media industry and through this experience they develop a network for themselves within Jamaica's creative industry, acquire skills and a means of generating sustainable income.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i="1" u="none" strike="noStrike" cap="none">
                <a:solidFill>
                  <a:schemeClr val="dk1"/>
                </a:solidFill>
                <a:latin typeface="Calibri"/>
                <a:ea typeface="Calibri"/>
                <a:cs typeface="Calibri"/>
                <a:sym typeface="Calibri"/>
              </a:rPr>
              <a:t>Talk Up Yout Research: </a:t>
            </a:r>
            <a:r>
              <a:rPr lang="en-US" sz="1200" b="0" i="0" u="none" strike="noStrike" cap="none">
                <a:solidFill>
                  <a:schemeClr val="dk1"/>
                </a:solidFill>
                <a:latin typeface="Calibri"/>
                <a:ea typeface="Calibri"/>
                <a:cs typeface="Calibri"/>
                <a:sym typeface="Calibri"/>
              </a:rPr>
              <a:t>Through years of amassing significant research into youth issues, Talk Up Yout has developed an appreciation for and proficiency in executing qualitative and quantitative research, a service we provide for clients. Our methods include baseline surveys and focus groups. The results we provide for clients have proven valuable in designing and marketing products and services for intended markets and customer segments.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more information: </a:t>
            </a:r>
            <a:r>
              <a:rPr lang="en-US" sz="1200" b="0" i="0" u="sng" strike="noStrike" cap="none">
                <a:solidFill>
                  <a:schemeClr val="hlink"/>
                </a:solidFill>
                <a:latin typeface="Calibri"/>
                <a:ea typeface="Calibri"/>
                <a:cs typeface="Calibri"/>
                <a:sym typeface="Calibri"/>
                <a:hlinkClick r:id="rId3"/>
              </a:rPr>
              <a:t>www.talkupyout.com</a:t>
            </a: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Presenter Sujae Boswell will speak for 5 minutes as one of our lead advocates to show how youth are making a difference.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Other attempts- USA: Take  a Knee and #BlackLivesMatter </a:t>
            </a: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Most people are somewhat intimidated by the idea of advocacy. They believe that you need to be an expert or professional to advocate. Maybe some of you here today feel that way.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 hope during this session I can increase your comfort level with the advocacy process and help connect you to the resources available to support your advocacy efforts. Everyone here can be an effective advocate for a cause affecting you and your peers. Let’s get started by walking through the steps to building and implementing your advocacy strategy.  </a:t>
            </a:r>
            <a:endParaRPr sz="12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48" name="Shape 24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building your strategy, you may need to do some research. In fact, I recommend it. If you believe an issue needs to be addressed, make sure that you understand all sides of that issue. For example, if you believe that your country /Government should increase its funding for youth with disabilities,  you should be sure to learn about what funding levels have been over recent history, and what the rate of increase has been, what is the source of funding for  YOUTH issues and what individuals or groups have been in favor or opposed to that funding.</a:t>
            </a:r>
            <a:endParaRPr/>
          </a:p>
        </p:txBody>
      </p:sp>
      <p:sp>
        <p:nvSpPr>
          <p:cNvPr id="249" name="Shape 24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Form 5 groups of 6 to create 5 Important global issues that needs addressing</a:t>
            </a: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Activity 1 in groups. Choose a problem, Reason, Who is affected by this problem and Recommend a tentative solution in terms of advocacy. (TUY Team to assist in the Recommendations) </a:t>
            </a:r>
            <a:endParaRPr sz="1200" b="0" i="0" u="none" strike="noStrike" cap="none">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Activity 1 in groups. Choose a problem, Reason, Who is affected by this problem and recommend a tentative solution in terms of advocacy. (TUY Team to assist in the Recommendations) </a:t>
            </a: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2" name="Shape 3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In your own time use this Matrix to develop your advocacy action plan.</a:t>
            </a:r>
            <a:endParaRPr dirty="0"/>
          </a:p>
          <a:p>
            <a:pPr marL="0" marR="0" lvl="0" indent="0" algn="l" rtl="0">
              <a:lnSpc>
                <a:spcPct val="80000"/>
              </a:lnSpc>
              <a:spcBef>
                <a:spcPts val="60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lt1"/>
                </a:solidFill>
                <a:latin typeface="Times New Roman"/>
                <a:ea typeface="Times New Roman"/>
                <a:cs typeface="Times New Roman"/>
                <a:sym typeface="Times New Roman"/>
              </a:rPr>
              <a:t>Develop the process</a:t>
            </a:r>
            <a:endParaRPr dirty="0"/>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The timelines</a:t>
            </a:r>
            <a:endParaRPr dirty="0"/>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Identify the role of those to be involved</a:t>
            </a:r>
            <a:endParaRPr dirty="0"/>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Role of allies and partner agencies</a:t>
            </a:r>
            <a:endParaRPr dirty="0"/>
          </a:p>
          <a:p>
            <a:pPr marL="0" marR="0" lvl="0" indent="76200" algn="l" rtl="0">
              <a:lnSpc>
                <a:spcPct val="80000"/>
              </a:lnSpc>
              <a:spcBef>
                <a:spcPts val="600"/>
              </a:spcBef>
              <a:spcAft>
                <a:spcPts val="0"/>
              </a:spcAft>
              <a:buClr>
                <a:schemeClr val="dk1"/>
              </a:buClr>
              <a:buSzPts val="1200"/>
              <a:buFont typeface="Calibri"/>
              <a:buNone/>
            </a:pPr>
            <a:endParaRPr sz="1200" b="1" i="0" u="none" strike="noStrike" cap="none"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Advocacy Plan</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-Objective: The aim of the advocacy? What is your intention? What is the hopeful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Strategy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Activity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Partners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Time Line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Responsible Person</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How are you going to achieve your objective or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What are activities are you going to employ to get your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Who is going to help you achieve your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Realistic Time line to achieve objective. It may be </a:t>
            </a:r>
            <a:r>
              <a:rPr lang="en-US" sz="1200" b="0" i="0" u="none" strike="noStrike" cap="none" dirty="0" err="1">
                <a:solidFill>
                  <a:schemeClr val="dk1"/>
                </a:solidFill>
                <a:latin typeface="Calibri"/>
                <a:ea typeface="Calibri"/>
                <a:cs typeface="Calibri"/>
                <a:sym typeface="Calibri"/>
              </a:rPr>
              <a:t>yeards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Who from your team or which one of your partners is responsible for this action</a:t>
            </a:r>
            <a:endParaRPr sz="1200" b="0" i="0" u="none" strike="noStrike" cap="none" dirty="0">
              <a:solidFill>
                <a:schemeClr val="dk1"/>
              </a:solidFill>
              <a:latin typeface="Calibri"/>
              <a:ea typeface="Calibri"/>
              <a:cs typeface="Calibri"/>
              <a:sym typeface="Calibri"/>
            </a:endParaRPr>
          </a:p>
          <a:p>
            <a:pPr marL="0" marR="0" lvl="0" indent="76200" algn="l" rtl="0">
              <a:lnSpc>
                <a:spcPct val="80000"/>
              </a:lnSpc>
              <a:spcBef>
                <a:spcPts val="600"/>
              </a:spcBef>
              <a:spcAft>
                <a:spcPts val="0"/>
              </a:spcAft>
              <a:buClr>
                <a:schemeClr val="dk1"/>
              </a:buClr>
              <a:buSzPts val="1200"/>
              <a:buFont typeface="Calibri"/>
              <a:buNone/>
            </a:pPr>
            <a:endParaRPr sz="1200" b="1" i="0" u="none" strike="noStrike" cap="none" dirty="0">
              <a:solidFill>
                <a:schemeClr val="lt1"/>
              </a:solidFill>
              <a:latin typeface="Times New Roman"/>
              <a:ea typeface="Times New Roman"/>
              <a:cs typeface="Times New Roman"/>
              <a:sym typeface="Times New Roman"/>
            </a:endParaRPr>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Resources to be used</a:t>
            </a:r>
            <a:endParaRPr sz="1200" b="1" i="0" u="none" strike="noStrike" cap="none" dirty="0">
              <a:solidFill>
                <a:schemeClr val="lt1"/>
              </a:solidFill>
              <a:latin typeface="Times New Roman"/>
              <a:ea typeface="Times New Roman"/>
              <a:cs typeface="Times New Roman"/>
              <a:sym typeface="Times New Roman"/>
            </a:endParaRPr>
          </a:p>
          <a:p>
            <a:pPr marL="0" marR="0" lvl="0" indent="76200" algn="l" rtl="0">
              <a:lnSpc>
                <a:spcPct val="80000"/>
              </a:lnSpc>
              <a:spcBef>
                <a:spcPts val="600"/>
              </a:spcBef>
              <a:spcAft>
                <a:spcPts val="0"/>
              </a:spcAft>
              <a:buClr>
                <a:schemeClr val="dk1"/>
              </a:buClr>
              <a:buSzPts val="1200"/>
              <a:buFont typeface="Calibri"/>
              <a:buNone/>
            </a:pPr>
            <a:endParaRPr sz="1200" b="1" i="0" u="none" strike="noStrike" cap="none" dirty="0">
              <a:solidFill>
                <a:schemeClr val="lt1"/>
              </a:solidFill>
              <a:latin typeface="Times New Roman"/>
              <a:ea typeface="Times New Roman"/>
              <a:cs typeface="Times New Roman"/>
              <a:sym typeface="Times New Roman"/>
            </a:endParaRPr>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Resources to be used</a:t>
            </a:r>
            <a:endParaRPr sz="1200" b="1" i="0" u="none" strike="noStrike" cap="none"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In your own time use this Matrix to develop your advocacy action plan.</a:t>
            </a:r>
            <a:endParaRPr dirty="0"/>
          </a:p>
          <a:p>
            <a:pPr marL="0" marR="0" lvl="0" indent="0" algn="l" rtl="0">
              <a:lnSpc>
                <a:spcPct val="80000"/>
              </a:lnSpc>
              <a:spcBef>
                <a:spcPts val="60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lt1"/>
                </a:solidFill>
                <a:latin typeface="Times New Roman"/>
                <a:ea typeface="Times New Roman"/>
                <a:cs typeface="Times New Roman"/>
                <a:sym typeface="Times New Roman"/>
              </a:rPr>
              <a:t>Develop the process</a:t>
            </a:r>
            <a:endParaRPr dirty="0"/>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The timelines</a:t>
            </a:r>
            <a:endParaRPr dirty="0"/>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Identify the role of those to be involved</a:t>
            </a:r>
            <a:endParaRPr dirty="0"/>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Role of allies and partner agencies</a:t>
            </a:r>
            <a:endParaRPr dirty="0"/>
          </a:p>
          <a:p>
            <a:pPr marL="0" marR="0" lvl="0" indent="76200" algn="l" rtl="0">
              <a:lnSpc>
                <a:spcPct val="80000"/>
              </a:lnSpc>
              <a:spcBef>
                <a:spcPts val="600"/>
              </a:spcBef>
              <a:spcAft>
                <a:spcPts val="0"/>
              </a:spcAft>
              <a:buClr>
                <a:schemeClr val="dk1"/>
              </a:buClr>
              <a:buSzPts val="1200"/>
              <a:buFont typeface="Calibri"/>
              <a:buNone/>
            </a:pPr>
            <a:endParaRPr sz="1200" b="1" i="0" u="none" strike="noStrike" cap="none"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Advocacy Plan</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-Objective: The aim of the advocacy? What is your intention? What is the hopeful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Strategy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Activity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Partners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Time Line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Responsible Person</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How are you going to achieve your objective or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What are activities are you going to employ to get your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Who is going to help you achieve your outcome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Realistic Time line to achieve objective. It may be </a:t>
            </a:r>
            <a:r>
              <a:rPr lang="en-US" sz="1200" b="0" i="0" u="none" strike="noStrike" cap="none" dirty="0" err="1">
                <a:solidFill>
                  <a:schemeClr val="dk1"/>
                </a:solidFill>
                <a:latin typeface="Calibri"/>
                <a:ea typeface="Calibri"/>
                <a:cs typeface="Calibri"/>
                <a:sym typeface="Calibri"/>
              </a:rPr>
              <a:t>yeards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Who from your team or which one of your partners is responsible for this action</a:t>
            </a:r>
            <a:endParaRPr sz="1200" b="0" i="0" u="none" strike="noStrike" cap="none" dirty="0">
              <a:solidFill>
                <a:schemeClr val="dk1"/>
              </a:solidFill>
              <a:latin typeface="Calibri"/>
              <a:ea typeface="Calibri"/>
              <a:cs typeface="Calibri"/>
              <a:sym typeface="Calibri"/>
            </a:endParaRPr>
          </a:p>
          <a:p>
            <a:pPr marL="0" marR="0" lvl="0" indent="76200" algn="l" rtl="0">
              <a:lnSpc>
                <a:spcPct val="80000"/>
              </a:lnSpc>
              <a:spcBef>
                <a:spcPts val="600"/>
              </a:spcBef>
              <a:spcAft>
                <a:spcPts val="0"/>
              </a:spcAft>
              <a:buClr>
                <a:schemeClr val="dk1"/>
              </a:buClr>
              <a:buSzPts val="1200"/>
              <a:buFont typeface="Calibri"/>
              <a:buNone/>
            </a:pPr>
            <a:endParaRPr sz="1200" b="1" i="0" u="none" strike="noStrike" cap="none" dirty="0">
              <a:solidFill>
                <a:schemeClr val="lt1"/>
              </a:solidFill>
              <a:latin typeface="Times New Roman"/>
              <a:ea typeface="Times New Roman"/>
              <a:cs typeface="Times New Roman"/>
              <a:sym typeface="Times New Roman"/>
            </a:endParaRPr>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Resources to be used</a:t>
            </a:r>
            <a:endParaRPr sz="1200" b="1" i="0" u="none" strike="noStrike" cap="none" dirty="0">
              <a:solidFill>
                <a:schemeClr val="lt1"/>
              </a:solidFill>
              <a:latin typeface="Times New Roman"/>
              <a:ea typeface="Times New Roman"/>
              <a:cs typeface="Times New Roman"/>
              <a:sym typeface="Times New Roman"/>
            </a:endParaRPr>
          </a:p>
          <a:p>
            <a:pPr marL="0" marR="0" lvl="0" indent="76200" algn="l" rtl="0">
              <a:lnSpc>
                <a:spcPct val="80000"/>
              </a:lnSpc>
              <a:spcBef>
                <a:spcPts val="600"/>
              </a:spcBef>
              <a:spcAft>
                <a:spcPts val="0"/>
              </a:spcAft>
              <a:buClr>
                <a:schemeClr val="dk1"/>
              </a:buClr>
              <a:buSzPts val="1200"/>
              <a:buFont typeface="Calibri"/>
              <a:buNone/>
            </a:pPr>
            <a:endParaRPr sz="1200" b="1" i="0" u="none" strike="noStrike" cap="none" dirty="0">
              <a:solidFill>
                <a:schemeClr val="lt1"/>
              </a:solidFill>
              <a:latin typeface="Times New Roman"/>
              <a:ea typeface="Times New Roman"/>
              <a:cs typeface="Times New Roman"/>
              <a:sym typeface="Times New Roman"/>
            </a:endParaRPr>
          </a:p>
          <a:p>
            <a:pPr marL="0" marR="0" lvl="0" indent="0" algn="l" rtl="0">
              <a:lnSpc>
                <a:spcPct val="80000"/>
              </a:lnSpc>
              <a:spcBef>
                <a:spcPts val="600"/>
              </a:spcBef>
              <a:spcAft>
                <a:spcPts val="0"/>
              </a:spcAft>
              <a:buClr>
                <a:schemeClr val="lt1"/>
              </a:buClr>
              <a:buSzPts val="1200"/>
              <a:buFont typeface="Times New Roman"/>
              <a:buChar char="•"/>
            </a:pPr>
            <a:r>
              <a:rPr lang="en-US" sz="1200" b="1" i="0" u="none" strike="noStrike" cap="none" dirty="0">
                <a:solidFill>
                  <a:schemeClr val="lt1"/>
                </a:solidFill>
                <a:latin typeface="Times New Roman"/>
                <a:ea typeface="Times New Roman"/>
                <a:cs typeface="Times New Roman"/>
                <a:sym typeface="Times New Roman"/>
              </a:rPr>
              <a:t>Resources to be used</a:t>
            </a:r>
            <a:endParaRPr sz="1200" b="1" i="0" u="none" strike="noStrike" cap="none"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29" name="Shape 3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Patience..</a:t>
            </a:r>
            <a:endParaRPr/>
          </a:p>
        </p:txBody>
      </p:sp>
      <p:sp>
        <p:nvSpPr>
          <p:cNvPr id="337" name="Shape 33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50" name="Shape 35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Social media is one of the most powerful and cost-effective tools available to advocates today. Blogs, Facebook pages, Tweets, Linkedin, Google Plus and more are all cost-effective ways to share your message and increase constituents’ understanding of the issues that you are working on.  </a:t>
            </a:r>
            <a:endParaRPr sz="1200" b="0" i="0" u="none" strike="noStrike" cap="none">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Groups quickly present in 2 minutes each their Priority Issue and Problem. </a:t>
            </a: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36</a:t>
            </a:fld>
            <a:endParaRPr sz="1200">
              <a:solidFill>
                <a:schemeClr val="dk1"/>
              </a:solidFill>
              <a:latin typeface="Times"/>
              <a:ea typeface="Times"/>
              <a:cs typeface="Times"/>
              <a:sym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Mobile journalism is an emerging form of new media storytelling where reporters use portable electronic devices with network connectivity to gather, edit and distribute news from his or her community.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Mobile Journalism is what TUY believes is the best tool for peer-to-peer/community-level youth advocacy.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Social media is one of the most powerful and cost-effective tools available to advocates today. Blogs, Facebook pages, Tweets, Linkedin, Google Plus and more are all cost-effective ways to share your message and increase constituents’ understanding of the issues that you are working on.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The Talk Up Radio Show</a:t>
            </a:r>
            <a:r>
              <a:rPr lang="en-US" sz="1200" b="0" i="0" u="none" strike="noStrike" cap="none">
                <a:solidFill>
                  <a:schemeClr val="dk1"/>
                </a:solidFill>
                <a:latin typeface="Calibri"/>
                <a:ea typeface="Calibri"/>
                <a:cs typeface="Calibri"/>
                <a:sym typeface="Calibri"/>
              </a:rPr>
              <a:t> was launched in April 2014 with Executive Director: Emprezz-Mullings Golding and Producer: Kristeena Monteith, then 19-year-old, prospective Journalism student at CARIMAC, University of the West Indies, Mona. The radio show completed its four-month pilot phase later that year and was re-launched on Nationwide 90 FM in 2016. Kristeena, who is still the Producer, is now 23 and a finalizing student, graduating with a BA in Journalism – First Class Honours. She credits Talk Up Radio and the mentorship of Emprezz Golding for providing her with vital leadership experience and an opportunity to hone her skills while learning more about media and communications. With Emprezz' guidance, her media experience of over a decade and her business insights and a growing team of talented young media professionals, Talk Up Radio is becoming a full civic media production organization, providing young people with a supportive, low-stakes environment to learn about, and acquire skills in media production, civic engagement and youth advocacy, while creating quality media content.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Through TUY, our Corporate partners are responding to the diverse needs of youth. We advocated for their voices to be heard and encouraged partners to  assist. </a:t>
            </a: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Play Kid President Videos –What do you get from his video: ? “ Anyone can….</a:t>
            </a:r>
            <a:endParaRPr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Write down Key words and definition from the group . Let us see what </a:t>
            </a:r>
            <a:r>
              <a:rPr lang="en-US"/>
              <a:t>you</a:t>
            </a:r>
            <a:r>
              <a:rPr lang="en-US" sz="1200" b="0" i="0" u="none" strike="noStrike" cap="none">
                <a:solidFill>
                  <a:schemeClr val="dk1"/>
                </a:solidFill>
                <a:latin typeface="Calibri"/>
                <a:ea typeface="Calibri"/>
                <a:cs typeface="Calibri"/>
                <a:sym typeface="Calibri"/>
              </a:rPr>
              <a:t> understand it to be. </a:t>
            </a: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810000" y="1460500"/>
            <a:ext cx="5105400" cy="10668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00B0F0"/>
              </a:buClr>
              <a:buSzPts val="4400"/>
              <a:buFont typeface="Arial"/>
              <a:buNone/>
              <a:defRPr sz="4400" b="1" i="0" u="none" strike="noStrike" cap="none">
                <a:solidFill>
                  <a:srgbClr val="00B0F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3886200" y="2527300"/>
            <a:ext cx="4953000" cy="914400"/>
          </a:xfrm>
          <a:prstGeom prst="rect">
            <a:avLst/>
          </a:prstGeom>
          <a:noFill/>
          <a:ln>
            <a:noFill/>
          </a:ln>
        </p:spPr>
        <p:txBody>
          <a:bodyPr spcFirstLastPara="1" wrap="square" lIns="91425" tIns="91425" rIns="91425" bIns="91425" anchor="t" anchorCtr="0"/>
          <a:lstStyle>
            <a:lvl1pPr marR="0" lvl="0" algn="ctr" rtl="0">
              <a:spcBef>
                <a:spcPts val="400"/>
              </a:spcBef>
              <a:spcAft>
                <a:spcPts val="0"/>
              </a:spcAft>
              <a:buClr>
                <a:srgbClr val="00B0F0"/>
              </a:buClr>
              <a:buSzPts val="2000"/>
              <a:buFont typeface="Arial"/>
              <a:buNone/>
              <a:defRPr sz="2000" b="0" i="0" u="none" strike="noStrike" cap="none">
                <a:solidFill>
                  <a:srgbClr val="00B0F0"/>
                </a:solidFill>
                <a:latin typeface="Arial"/>
                <a:ea typeface="Arial"/>
                <a:cs typeface="Arial"/>
                <a:sym typeface="Arial"/>
              </a:defRPr>
            </a:lvl1pPr>
            <a:lvl2pPr marR="0" lvl="1"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Shape 9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148130"/>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48965" y="1443835"/>
            <a:ext cx="8229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057400" y="152400"/>
            <a:ext cx="6710784"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2057400" y="1473998"/>
            <a:ext cx="6710784" cy="427574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F2F2F2"/>
              </a:buClr>
              <a:buSzPts val="2000"/>
              <a:buFont typeface="Arial"/>
              <a:buNone/>
              <a:defRPr sz="2000" b="0" i="0" u="none" strike="noStrike" cap="none">
                <a:solidFill>
                  <a:srgbClr val="F2F2F2"/>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a:spLocks noGrp="1"/>
          </p:cNvSpPr>
          <p:nvPr>
            <p:ph type="clipArt" idx="2"/>
          </p:nvPr>
        </p:nvSpPr>
        <p:spPr>
          <a:xfrm>
            <a:off x="685800" y="1981200"/>
            <a:ext cx="3810000" cy="4114800"/>
          </a:xfrm>
          <a:prstGeom prst="rect">
            <a:avLst/>
          </a:prstGeom>
          <a:noFill/>
          <a:ln>
            <a:noFill/>
          </a:ln>
        </p:spPr>
        <p:txBody>
          <a:bodyPr spcFirstLastPara="1" wrap="square" lIns="91425" tIns="91425" rIns="91425" bIns="91425" anchor="t" anchorCtr="0"/>
          <a:lstStyle>
            <a:lvl1pPr marR="0" lvl="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R="0" lvl="1"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transition xmlns:p14="http://schemas.microsoft.com/office/powerpoint/2010/mai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48130"/>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457200" y="1443835"/>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2073697"/>
            <a:ext cx="4040188" cy="379858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443835"/>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073697"/>
            <a:ext cx="4041775" cy="379858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4.png"/><Relationship Id="rId5"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3810000" y="1460500"/>
            <a:ext cx="51054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F0"/>
              </a:buClr>
              <a:buSzPts val="3959"/>
              <a:buFont typeface="Arial"/>
              <a:buNone/>
            </a:pPr>
            <a:r>
              <a:rPr lang="en-US" sz="3959" b="1" i="0" u="none" strike="noStrike" cap="none">
                <a:solidFill>
                  <a:srgbClr val="00B0F0"/>
                </a:solidFill>
                <a:latin typeface="Arial"/>
                <a:ea typeface="Arial"/>
                <a:cs typeface="Arial"/>
                <a:sym typeface="Arial"/>
              </a:rPr>
              <a:t>   </a:t>
            </a:r>
            <a:br>
              <a:rPr lang="en-US" sz="3959" b="1" i="0" u="none" strike="noStrike" cap="none">
                <a:solidFill>
                  <a:srgbClr val="00B0F0"/>
                </a:solidFill>
                <a:latin typeface="Arial"/>
                <a:ea typeface="Arial"/>
                <a:cs typeface="Arial"/>
                <a:sym typeface="Arial"/>
              </a:rPr>
            </a:br>
            <a:r>
              <a:rPr lang="en-US" sz="3959" b="1" i="0" u="none" strike="noStrike" cap="none">
                <a:solidFill>
                  <a:srgbClr val="00B0F0"/>
                </a:solidFill>
                <a:latin typeface="Arial"/>
                <a:ea typeface="Arial"/>
                <a:cs typeface="Arial"/>
                <a:sym typeface="Arial"/>
              </a:rPr>
              <a:t/>
            </a:r>
            <a:br>
              <a:rPr lang="en-US" sz="3959" b="1" i="0" u="none" strike="noStrike" cap="none">
                <a:solidFill>
                  <a:srgbClr val="00B0F0"/>
                </a:solidFill>
                <a:latin typeface="Arial"/>
                <a:ea typeface="Arial"/>
                <a:cs typeface="Arial"/>
                <a:sym typeface="Arial"/>
              </a:rPr>
            </a:br>
            <a:r>
              <a:rPr lang="en-US" sz="3959" b="1" i="0" u="none" strike="noStrike" cap="none">
                <a:solidFill>
                  <a:srgbClr val="00B0F0"/>
                </a:solidFill>
                <a:latin typeface="Arial"/>
                <a:ea typeface="Arial"/>
                <a:cs typeface="Arial"/>
                <a:sym typeface="Arial"/>
              </a:rPr>
              <a:t/>
            </a:r>
            <a:br>
              <a:rPr lang="en-US" sz="3959" b="1" i="0" u="none" strike="noStrike" cap="none">
                <a:solidFill>
                  <a:srgbClr val="00B0F0"/>
                </a:solidFill>
                <a:latin typeface="Arial"/>
                <a:ea typeface="Arial"/>
                <a:cs typeface="Arial"/>
                <a:sym typeface="Arial"/>
              </a:rPr>
            </a:br>
            <a:r>
              <a:rPr lang="en-US" sz="3959" b="1" i="0" u="none" strike="noStrike" cap="none">
                <a:solidFill>
                  <a:srgbClr val="00B0F0"/>
                </a:solidFill>
                <a:latin typeface="Arial"/>
                <a:ea typeface="Arial"/>
                <a:cs typeface="Arial"/>
                <a:sym typeface="Arial"/>
              </a:rPr>
              <a:t/>
            </a:r>
            <a:br>
              <a:rPr lang="en-US" sz="3959" b="1" i="0" u="none" strike="noStrike" cap="none">
                <a:solidFill>
                  <a:srgbClr val="00B0F0"/>
                </a:solidFill>
                <a:latin typeface="Arial"/>
                <a:ea typeface="Arial"/>
                <a:cs typeface="Arial"/>
                <a:sym typeface="Arial"/>
              </a:rPr>
            </a:br>
            <a:endParaRPr sz="3959" b="1" i="0" u="none" strike="noStrike" cap="none">
              <a:solidFill>
                <a:srgbClr val="00B0F0"/>
              </a:solidFill>
              <a:latin typeface="Arial"/>
              <a:ea typeface="Arial"/>
              <a:cs typeface="Arial"/>
              <a:sym typeface="Arial"/>
            </a:endParaRPr>
          </a:p>
          <a:p>
            <a:pPr marL="0" marR="0" lvl="0" indent="0" algn="ctr" rtl="0">
              <a:spcBef>
                <a:spcPts val="0"/>
              </a:spcBef>
              <a:spcAft>
                <a:spcPts val="0"/>
              </a:spcAft>
              <a:buClr>
                <a:srgbClr val="00B0F0"/>
              </a:buClr>
              <a:buSzPts val="3959"/>
              <a:buFont typeface="Arial"/>
              <a:buNone/>
            </a:pPr>
            <a:endParaRPr sz="3959"/>
          </a:p>
          <a:p>
            <a:pPr marL="0" marR="0" lvl="0" indent="0" algn="ctr" rtl="0">
              <a:spcBef>
                <a:spcPts val="0"/>
              </a:spcBef>
              <a:spcAft>
                <a:spcPts val="0"/>
              </a:spcAft>
              <a:buClr>
                <a:srgbClr val="00B0F0"/>
              </a:buClr>
              <a:buSzPts val="3959"/>
              <a:buFont typeface="Arial"/>
              <a:buNone/>
            </a:pPr>
            <a:r>
              <a:rPr lang="en-US" sz="3959" b="1" i="0" u="none" strike="noStrike" cap="none">
                <a:solidFill>
                  <a:srgbClr val="00B0F0"/>
                </a:solidFill>
                <a:latin typeface="Arial"/>
                <a:ea typeface="Arial"/>
                <a:cs typeface="Arial"/>
                <a:sym typeface="Arial"/>
              </a:rPr>
              <a:t>ADVOCACY</a:t>
            </a:r>
            <a:br>
              <a:rPr lang="en-US" sz="3959" b="1" i="0" u="none" strike="noStrike" cap="none">
                <a:solidFill>
                  <a:srgbClr val="00B0F0"/>
                </a:solidFill>
                <a:latin typeface="Arial"/>
                <a:ea typeface="Arial"/>
                <a:cs typeface="Arial"/>
                <a:sym typeface="Arial"/>
              </a:rPr>
            </a:br>
            <a:r>
              <a:rPr lang="en-US" sz="3959" b="1" i="0" u="none" strike="noStrike" cap="none">
                <a:solidFill>
                  <a:srgbClr val="00B0F0"/>
                </a:solidFill>
                <a:latin typeface="Arial"/>
                <a:ea typeface="Arial"/>
                <a:cs typeface="Arial"/>
                <a:sym typeface="Arial"/>
              </a:rPr>
              <a:t>  WORKSHOP</a:t>
            </a:r>
            <a:br>
              <a:rPr lang="en-US" sz="3959" b="1" i="0" u="none" strike="noStrike" cap="none">
                <a:solidFill>
                  <a:srgbClr val="00B0F0"/>
                </a:solidFill>
                <a:latin typeface="Arial"/>
                <a:ea typeface="Arial"/>
                <a:cs typeface="Arial"/>
                <a:sym typeface="Arial"/>
              </a:rPr>
            </a:br>
            <a:r>
              <a:rPr lang="en-US" sz="3959" b="1" i="0" u="none" strike="noStrike" cap="none">
                <a:solidFill>
                  <a:srgbClr val="00B0F0"/>
                </a:solidFill>
                <a:latin typeface="Arial"/>
                <a:ea typeface="Arial"/>
                <a:cs typeface="Arial"/>
                <a:sym typeface="Arial"/>
              </a:rPr>
              <a:t> </a:t>
            </a:r>
            <a:r>
              <a:rPr lang="en-US" sz="3959"/>
              <a:t>Clarendon </a:t>
            </a:r>
            <a:r>
              <a:rPr lang="en-US" sz="3959" b="1" i="0" u="none" strike="noStrike" cap="none">
                <a:solidFill>
                  <a:srgbClr val="00B0F0"/>
                </a:solidFill>
                <a:latin typeface="Arial"/>
                <a:ea typeface="Arial"/>
                <a:cs typeface="Arial"/>
                <a:sym typeface="Arial"/>
              </a:rPr>
              <a:t> </a:t>
            </a:r>
            <a:endParaRPr sz="3959" b="1" i="0" u="none" strike="noStrike" cap="none">
              <a:solidFill>
                <a:srgbClr val="00B0F0"/>
              </a:solidFill>
              <a:latin typeface="Arial"/>
              <a:ea typeface="Arial"/>
              <a:cs typeface="Arial"/>
              <a:sym typeface="Arial"/>
            </a:endParaRPr>
          </a:p>
          <a:p>
            <a:pPr marL="0" marR="0" lvl="0" indent="0" algn="l" rtl="0">
              <a:spcBef>
                <a:spcPts val="0"/>
              </a:spcBef>
              <a:spcAft>
                <a:spcPts val="0"/>
              </a:spcAft>
              <a:buClr>
                <a:srgbClr val="00B0F0"/>
              </a:buClr>
              <a:buSzPts val="3959"/>
              <a:buFont typeface="Arial"/>
              <a:buNone/>
            </a:pPr>
            <a:r>
              <a:rPr lang="en-US" sz="1800">
                <a:solidFill>
                  <a:srgbClr val="FF9900"/>
                </a:solidFill>
              </a:rPr>
              <a:t>                                Facilitator </a:t>
            </a:r>
            <a:endParaRPr sz="1800">
              <a:solidFill>
                <a:srgbClr val="FF9900"/>
              </a:solidFill>
            </a:endParaRPr>
          </a:p>
          <a:p>
            <a:pPr marL="0" marR="0" lvl="0" indent="0" algn="ctr" rtl="0">
              <a:spcBef>
                <a:spcPts val="0"/>
              </a:spcBef>
              <a:spcAft>
                <a:spcPts val="0"/>
              </a:spcAft>
              <a:buClr>
                <a:srgbClr val="00B0F0"/>
              </a:buClr>
              <a:buSzPts val="3959"/>
              <a:buFont typeface="Arial"/>
              <a:buNone/>
            </a:pPr>
            <a:endParaRPr sz="3959"/>
          </a:p>
        </p:txBody>
      </p:sp>
      <p:sp>
        <p:nvSpPr>
          <p:cNvPr id="103" name="Shape 103"/>
          <p:cNvSpPr txBox="1">
            <a:spLocks noGrp="1"/>
          </p:cNvSpPr>
          <p:nvPr>
            <p:ph type="subTitle" idx="1"/>
          </p:nvPr>
        </p:nvSpPr>
        <p:spPr>
          <a:xfrm>
            <a:off x="3886200" y="3051025"/>
            <a:ext cx="49530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B0F0"/>
              </a:buClr>
              <a:buSzPts val="1850"/>
              <a:buFont typeface="Arial"/>
              <a:buNone/>
            </a:pPr>
            <a:endParaRPr sz="1850" b="0" i="0" u="none" strike="noStrike" cap="none">
              <a:solidFill>
                <a:srgbClr val="00FF00"/>
              </a:solidFill>
              <a:latin typeface="Arial"/>
              <a:ea typeface="Arial"/>
              <a:cs typeface="Arial"/>
              <a:sym typeface="Arial"/>
            </a:endParaRPr>
          </a:p>
          <a:p>
            <a:pPr marL="0" marR="0" lvl="0" indent="0" algn="ctr" rtl="0">
              <a:lnSpc>
                <a:spcPct val="80000"/>
              </a:lnSpc>
              <a:spcBef>
                <a:spcPts val="370"/>
              </a:spcBef>
              <a:spcAft>
                <a:spcPts val="0"/>
              </a:spcAft>
              <a:buClr>
                <a:srgbClr val="00B0F0"/>
              </a:buClr>
              <a:buSzPts val="1850"/>
              <a:buFont typeface="Arial"/>
              <a:buNone/>
            </a:pPr>
            <a:r>
              <a:rPr lang="en-US" sz="1850" b="0" i="0" u="none" strike="noStrike" cap="none">
                <a:solidFill>
                  <a:srgbClr val="00FF00"/>
                </a:solidFill>
                <a:latin typeface="Arial"/>
                <a:ea typeface="Arial"/>
                <a:cs typeface="Arial"/>
                <a:sym typeface="Arial"/>
              </a:rPr>
              <a:t>  </a:t>
            </a:r>
            <a:endParaRPr sz="1850">
              <a:solidFill>
                <a:srgbClr val="00FF00"/>
              </a:solidFill>
            </a:endParaRPr>
          </a:p>
          <a:p>
            <a:pPr marL="0" marR="0" lvl="0" indent="0" algn="ctr" rtl="0">
              <a:lnSpc>
                <a:spcPct val="80000"/>
              </a:lnSpc>
              <a:spcBef>
                <a:spcPts val="370"/>
              </a:spcBef>
              <a:spcAft>
                <a:spcPts val="0"/>
              </a:spcAft>
              <a:buClr>
                <a:srgbClr val="00B0F0"/>
              </a:buClr>
              <a:buSzPts val="1850"/>
              <a:buFont typeface="Arial"/>
              <a:buNone/>
            </a:pPr>
            <a:r>
              <a:rPr lang="en-US" sz="1850" b="0" i="0" u="none" strike="noStrike" cap="none">
                <a:solidFill>
                  <a:srgbClr val="00FF00"/>
                </a:solidFill>
                <a:latin typeface="Arial"/>
                <a:ea typeface="Arial"/>
                <a:cs typeface="Arial"/>
                <a:sym typeface="Arial"/>
              </a:rPr>
              <a:t>       </a:t>
            </a:r>
            <a:endParaRPr sz="1850" b="0" i="0" u="none" strike="noStrike" cap="none">
              <a:solidFill>
                <a:srgbClr val="00FF00"/>
              </a:solidFill>
              <a:latin typeface="Arial"/>
              <a:ea typeface="Arial"/>
              <a:cs typeface="Arial"/>
              <a:sym typeface="Arial"/>
            </a:endParaRPr>
          </a:p>
        </p:txBody>
      </p:sp>
      <p:sp>
        <p:nvSpPr>
          <p:cNvPr id="104" name="Shape 104"/>
          <p:cNvSpPr txBox="1"/>
          <p:nvPr/>
        </p:nvSpPr>
        <p:spPr>
          <a:xfrm>
            <a:off x="1905000" y="6400800"/>
            <a:ext cx="84403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5" name="Shape 105" descr="TALK UP YOUT ONLY OFFICIAL-LOGO (1).png"/>
          <p:cNvPicPr preferRelativeResize="0"/>
          <p:nvPr/>
        </p:nvPicPr>
        <p:blipFill rotWithShape="1">
          <a:blip r:embed="rId3">
            <a:alphaModFix/>
          </a:blip>
          <a:srcRect/>
          <a:stretch/>
        </p:blipFill>
        <p:spPr>
          <a:xfrm>
            <a:off x="4116475" y="-581150"/>
            <a:ext cx="4798926" cy="3200401"/>
          </a:xfrm>
          <a:prstGeom prst="rect">
            <a:avLst/>
          </a:prstGeom>
          <a:noFill/>
          <a:ln>
            <a:noFill/>
          </a:ln>
        </p:spPr>
      </p:pic>
      <p:pic>
        <p:nvPicPr>
          <p:cNvPr id="106" name="Shape 106"/>
          <p:cNvPicPr preferRelativeResize="0"/>
          <p:nvPr/>
        </p:nvPicPr>
        <p:blipFill rotWithShape="1">
          <a:blip r:embed="rId4">
            <a:alphaModFix/>
          </a:blip>
          <a:srcRect/>
          <a:stretch/>
        </p:blipFill>
        <p:spPr>
          <a:xfrm>
            <a:off x="457200" y="228600"/>
            <a:ext cx="812800" cy="812800"/>
          </a:xfrm>
          <a:prstGeom prst="rect">
            <a:avLst/>
          </a:prstGeom>
          <a:noFill/>
          <a:ln>
            <a:noFill/>
          </a:ln>
        </p:spPr>
      </p:pic>
      <p:pic>
        <p:nvPicPr>
          <p:cNvPr id="107" name="Shape 107"/>
          <p:cNvPicPr preferRelativeResize="0"/>
          <p:nvPr/>
        </p:nvPicPr>
        <p:blipFill>
          <a:blip r:embed="rId5">
            <a:alphaModFix/>
          </a:blip>
          <a:stretch>
            <a:fillRect/>
          </a:stretch>
        </p:blipFill>
        <p:spPr>
          <a:xfrm>
            <a:off x="5694461" y="4649713"/>
            <a:ext cx="1794338" cy="1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2057400" y="152400"/>
            <a:ext cx="6710784"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40"/>
              <a:buFont typeface="Arial"/>
              <a:buNone/>
            </a:pPr>
            <a:r>
              <a:rPr lang="en-US" sz="3240" b="1" i="0" u="none" strike="noStrike" cap="none">
                <a:solidFill>
                  <a:schemeClr val="lt1"/>
                </a:solidFill>
                <a:latin typeface="Arial"/>
                <a:ea typeface="Arial"/>
                <a:cs typeface="Arial"/>
                <a:sym typeface="Arial"/>
              </a:rPr>
              <a:t>  What is Advocacy cont. </a:t>
            </a:r>
            <a:br>
              <a:rPr lang="en-US" sz="3240" b="1" i="0" u="none" strike="noStrike" cap="none">
                <a:solidFill>
                  <a:schemeClr val="lt1"/>
                </a:solidFill>
                <a:latin typeface="Arial"/>
                <a:ea typeface="Arial"/>
                <a:cs typeface="Arial"/>
                <a:sym typeface="Arial"/>
              </a:rPr>
            </a:br>
            <a:endParaRPr sz="3240" b="1" i="0" u="none" strike="noStrike" cap="none">
              <a:solidFill>
                <a:schemeClr val="lt1"/>
              </a:solidFill>
              <a:latin typeface="Arial"/>
              <a:ea typeface="Arial"/>
              <a:cs typeface="Arial"/>
              <a:sym typeface="Arial"/>
            </a:endParaRPr>
          </a:p>
        </p:txBody>
      </p:sp>
      <p:sp>
        <p:nvSpPr>
          <p:cNvPr id="169" name="Shape 169"/>
          <p:cNvSpPr txBox="1">
            <a:spLocks noGrp="1"/>
          </p:cNvSpPr>
          <p:nvPr>
            <p:ph type="body" idx="1"/>
          </p:nvPr>
        </p:nvSpPr>
        <p:spPr>
          <a:xfrm>
            <a:off x="2057400" y="1066800"/>
            <a:ext cx="6710784" cy="46829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Citizen initiatives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A series of activities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To influence the formulation and implementation of public programmes and policies</a:t>
            </a:r>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pic>
        <p:nvPicPr>
          <p:cNvPr id="170" name="Shape 170"/>
          <p:cNvPicPr preferRelativeResize="0"/>
          <p:nvPr/>
        </p:nvPicPr>
        <p:blipFill rotWithShape="1">
          <a:blip r:embed="rId3">
            <a:alphaModFix/>
          </a:blip>
          <a:srcRect/>
          <a:stretch/>
        </p:blipFill>
        <p:spPr>
          <a:xfrm>
            <a:off x="4019550" y="3200400"/>
            <a:ext cx="5124450" cy="340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5800" y="1143000"/>
            <a:ext cx="7772400" cy="25685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-EXPRESSING YOUR VOICE IN SUPPORT OF A CAUSE OR MISSION BY SPREADING THE WORD AND TAKING ACTION.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-ADVOCACY IS A PROCESS NOT AN EVENT</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-IT HAPPENS AT ALL  LEVELS, LOCAL, NATIONAL AND INTERNATIONAL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-IT IS ABOUT ACHIEVING SPECIFIC OUTCOMES </a:t>
            </a:r>
            <a:br>
              <a:rPr lang="en-US" sz="2800" b="1" i="0" u="none" strike="noStrike" cap="none">
                <a:solidFill>
                  <a:schemeClr val="lt1"/>
                </a:solidFill>
                <a:latin typeface="Calibri"/>
                <a:ea typeface="Calibri"/>
                <a:cs typeface="Calibri"/>
                <a:sym typeface="Calibri"/>
              </a:rPr>
            </a:br>
            <a:endParaRPr sz="2800" b="1" i="0" u="none" strike="noStrike" cap="none">
              <a:solidFill>
                <a:schemeClr val="lt1"/>
              </a:solidFill>
              <a:latin typeface="Calibri"/>
              <a:ea typeface="Calibri"/>
              <a:cs typeface="Calibri"/>
              <a:sym typeface="Calibri"/>
            </a:endParaRPr>
          </a:p>
        </p:txBody>
      </p:sp>
      <p:sp>
        <p:nvSpPr>
          <p:cNvPr id="177" name="Shape 177"/>
          <p:cNvSpPr txBox="1">
            <a:spLocks noGrp="1"/>
          </p:cNvSpPr>
          <p:nvPr>
            <p:ph type="body" idx="1"/>
          </p:nvPr>
        </p:nvSpPr>
        <p:spPr>
          <a:xfrm>
            <a:off x="685800" y="152400"/>
            <a:ext cx="7772400" cy="990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2F2F2"/>
              </a:buClr>
              <a:buSzPts val="4400"/>
              <a:buFont typeface="Arial"/>
              <a:buNone/>
            </a:pPr>
            <a:r>
              <a:rPr lang="en-US" sz="4400" b="0" i="0" u="none" strike="noStrike" cap="none">
                <a:solidFill>
                  <a:srgbClr val="F2F2F2"/>
                </a:solidFill>
                <a:latin typeface="Source Sans Pro"/>
                <a:ea typeface="Source Sans Pro"/>
                <a:cs typeface="Source Sans Pro"/>
                <a:sym typeface="Source Sans Pro"/>
              </a:rPr>
              <a:t>ADVOCACY IS . . .</a:t>
            </a:r>
            <a:endParaRPr/>
          </a:p>
        </p:txBody>
      </p:sp>
      <p:sp>
        <p:nvSpPr>
          <p:cNvPr id="178" name="Shape 178"/>
          <p:cNvSpPr/>
          <p:nvPr/>
        </p:nvSpPr>
        <p:spPr>
          <a:xfrm>
            <a:off x="719138" y="3810000"/>
            <a:ext cx="6858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Who is an advocate</a:t>
            </a:r>
            <a:endParaRPr sz="3600" b="1" i="0" u="none" strike="noStrike" cap="none">
              <a:solidFill>
                <a:schemeClr val="lt1"/>
              </a:solidFill>
              <a:latin typeface="Arial"/>
              <a:ea typeface="Arial"/>
              <a:cs typeface="Arial"/>
              <a:sym typeface="Arial"/>
            </a:endParaRPr>
          </a:p>
        </p:txBody>
      </p:sp>
      <p:sp>
        <p:nvSpPr>
          <p:cNvPr id="185" name="Shape 185"/>
          <p:cNvSpPr txBox="1">
            <a:spLocks noGrp="1"/>
          </p:cNvSpPr>
          <p:nvPr>
            <p:ph type="body" idx="1"/>
          </p:nvPr>
        </p:nvSpPr>
        <p:spPr>
          <a:xfrm>
            <a:off x="448965" y="1143001"/>
            <a:ext cx="8229600" cy="482679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Someone who publicly champions or supports a particular cause or policy</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Someone who uses their voice to cause social and political change</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Anyone can be an advocate</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Collective voices have a greater impact</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NGOs- Talk Up Yout, Jamaica Environment Trust (JET), Jamaicans for Justice, Tambourine Army, Jamaica Mental Health Advocacy Network, NIA</a:t>
            </a:r>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Why is Advocacy Important?</a:t>
            </a:r>
            <a:endParaRPr/>
          </a:p>
        </p:txBody>
      </p:sp>
      <p:sp>
        <p:nvSpPr>
          <p:cNvPr id="192" name="Shape 192"/>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Key decision makers react to those credible groups or individuals who most effectively bring their issues to the forefront of the public agenda (or shape the agenda itself)</a:t>
            </a:r>
            <a:endParaRPr/>
          </a:p>
          <a:p>
            <a:pPr marL="342900" marR="0" lvl="0" indent="-342900" algn="l" rtl="0">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Governments have competing interests and concerns (including their own priorities)</a:t>
            </a:r>
            <a:endParaRPr/>
          </a:p>
          <a:p>
            <a:pPr marL="342900" marR="0" lvl="0" indent="-342900" algn="l" rtl="0">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If you don’t engage, someone else will</a:t>
            </a:r>
            <a:endParaRPr/>
          </a:p>
          <a:p>
            <a:pPr marL="342900" marR="0" lvl="0" indent="-342900" algn="l" rtl="0">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You have the power to affect change around your issues (voters, taxpayers)</a:t>
            </a:r>
            <a:endParaRPr/>
          </a:p>
          <a:p>
            <a:pPr marL="342900" marR="0" lvl="0" indent="-228600" algn="l" rtl="0">
              <a:lnSpc>
                <a:spcPct val="90000"/>
              </a:lnSpc>
              <a:spcBef>
                <a:spcPts val="126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Some Important Points</a:t>
            </a:r>
            <a:endParaRPr/>
          </a:p>
        </p:txBody>
      </p:sp>
      <p:sp>
        <p:nvSpPr>
          <p:cNvPr id="199" name="Shape 199"/>
          <p:cNvSpPr txBox="1">
            <a:spLocks noGrp="1"/>
          </p:cNvSpPr>
          <p:nvPr>
            <p:ph type="body" idx="1"/>
          </p:nvPr>
        </p:nvSpPr>
        <p:spPr>
          <a:xfrm>
            <a:off x="448965" y="1066801"/>
            <a:ext cx="8229600" cy="47243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 cornerstone piece to advocacy is your personal story or experience </a:t>
            </a:r>
            <a:endParaRPr sz="2400" b="0" i="0" u="none" strike="noStrike" cap="none">
              <a:solidFill>
                <a:schemeClr val="lt1"/>
              </a:solidFill>
              <a:latin typeface="Arial"/>
              <a:ea typeface="Arial"/>
              <a:cs typeface="Arial"/>
              <a:sym typeface="Arial"/>
            </a:endParaRPr>
          </a:p>
          <a:p>
            <a:pPr marL="342900" marR="0" lvl="0" indent="-342900" algn="l" rtl="0">
              <a:lnSpc>
                <a:spcPct val="90000"/>
              </a:lnSpc>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Another critical component is building and sustaining relationships with people that impact your issues (i.e. government officials, elected politicians)</a:t>
            </a:r>
            <a:endParaRPr/>
          </a:p>
          <a:p>
            <a:pPr marL="342900" marR="0" lvl="0" indent="-342900" algn="l" rtl="0">
              <a:lnSpc>
                <a:spcPct val="90000"/>
              </a:lnSpc>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You must find people who share the same story</a:t>
            </a:r>
            <a:endParaRPr/>
          </a:p>
          <a:p>
            <a:pPr marL="342900" marR="0" lvl="0" indent="-342900" algn="l" rtl="0">
              <a:lnSpc>
                <a:spcPct val="90000"/>
              </a:lnSpc>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You must RESPECT opposing views</a:t>
            </a:r>
            <a:endParaRPr/>
          </a:p>
          <a:p>
            <a:pPr marL="342900" marR="0" lvl="0" indent="-342900" algn="l" rtl="0">
              <a:lnSpc>
                <a:spcPct val="90000"/>
              </a:lnSpc>
              <a:spcBef>
                <a:spcPts val="144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Advocacy must have a plan, people to monitor it and it needs continuous evaluation</a:t>
            </a:r>
            <a:endParaRPr/>
          </a:p>
          <a:p>
            <a:pPr marL="0" marR="0" lvl="0" indent="0" algn="l" rtl="0">
              <a:lnSpc>
                <a:spcPct val="90000"/>
              </a:lnSpc>
              <a:spcBef>
                <a:spcPts val="144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                          YOU can be an  Advocate!</a:t>
            </a:r>
            <a:endParaRPr sz="2400" b="0" i="0" u="none" strike="noStrike" cap="none">
              <a:solidFill>
                <a:schemeClr val="lt1"/>
              </a:solidFill>
              <a:latin typeface="Arial"/>
              <a:ea typeface="Arial"/>
              <a:cs typeface="Arial"/>
              <a:sym typeface="Arial"/>
            </a:endParaRPr>
          </a:p>
          <a:p>
            <a:pPr marL="342900" marR="0" lvl="0" indent="-342900" algn="l" rtl="0">
              <a:lnSpc>
                <a:spcPct val="90000"/>
              </a:lnSpc>
              <a:spcBef>
                <a:spcPts val="144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304800"/>
            <a:ext cx="8534400" cy="556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Source Sans Pro"/>
              <a:buNone/>
            </a:pPr>
            <a:r>
              <a:rPr lang="en-US" sz="4400" b="1" i="0" u="none" strike="noStrike" cap="none">
                <a:solidFill>
                  <a:schemeClr val="lt1"/>
                </a:solidFill>
                <a:latin typeface="Source Sans Pro"/>
                <a:ea typeface="Source Sans Pro"/>
                <a:cs typeface="Source Sans Pro"/>
                <a:sym typeface="Source Sans Pro"/>
              </a:rPr>
              <a:t>Our success (and our future) depends on the strength of our advocacy.</a:t>
            </a:r>
            <a:r>
              <a:rPr lang="en-US" sz="4400" b="1" i="0" u="sng" strike="noStrike" cap="none">
                <a:solidFill>
                  <a:schemeClr val="lt1"/>
                </a:solidFill>
                <a:latin typeface="Source Sans Pro"/>
                <a:ea typeface="Source Sans Pro"/>
                <a:cs typeface="Source Sans Pro"/>
                <a:sym typeface="Source Sans Pro"/>
              </a:rPr>
              <a:t/>
            </a:r>
            <a:br>
              <a:rPr lang="en-US" sz="4400" b="1" i="0" u="sng" strike="noStrike" cap="none">
                <a:solidFill>
                  <a:schemeClr val="lt1"/>
                </a:solidFill>
                <a:latin typeface="Source Sans Pro"/>
                <a:ea typeface="Source Sans Pro"/>
                <a:cs typeface="Source Sans Pro"/>
                <a:sym typeface="Source Sans Pro"/>
              </a:rPr>
            </a:br>
            <a:r>
              <a:rPr lang="en-US" sz="4400" b="1" i="0" u="sng" strike="noStrike" cap="none">
                <a:solidFill>
                  <a:schemeClr val="lt1"/>
                </a:solidFill>
                <a:latin typeface="Source Sans Pro"/>
                <a:ea typeface="Source Sans Pro"/>
                <a:cs typeface="Source Sans Pro"/>
                <a:sym typeface="Source Sans Pro"/>
              </a:rPr>
              <a:t/>
            </a:r>
            <a:br>
              <a:rPr lang="en-US" sz="4400" b="1" i="0" u="sng" strike="noStrike" cap="none">
                <a:solidFill>
                  <a:schemeClr val="lt1"/>
                </a:solidFill>
                <a:latin typeface="Source Sans Pro"/>
                <a:ea typeface="Source Sans Pro"/>
                <a:cs typeface="Source Sans Pro"/>
                <a:sym typeface="Source Sans Pro"/>
              </a:rPr>
            </a:br>
            <a:r>
              <a:rPr lang="en-US" sz="4400" b="1" i="0" u="sng" strike="noStrike" cap="none">
                <a:solidFill>
                  <a:schemeClr val="lt1"/>
                </a:solidFill>
                <a:latin typeface="Source Sans Pro"/>
                <a:ea typeface="Source Sans Pro"/>
                <a:cs typeface="Source Sans Pro"/>
                <a:sym typeface="Source Sans Pro"/>
              </a:rPr>
              <a:t>ADVOCACY REQUIRES LARGE NUMBERS OF MOTIVATED INDIVIDUALS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Types of Advocacy</a:t>
            </a:r>
            <a:endParaRPr sz="3600" b="1" i="0" u="none" strike="noStrike" cap="none">
              <a:solidFill>
                <a:schemeClr val="lt1"/>
              </a:solidFill>
              <a:latin typeface="Arial"/>
              <a:ea typeface="Arial"/>
              <a:cs typeface="Arial"/>
              <a:sym typeface="Arial"/>
            </a:endParaRPr>
          </a:p>
        </p:txBody>
      </p:sp>
      <p:sp>
        <p:nvSpPr>
          <p:cNvPr id="212" name="Shape 212"/>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Various types of advocacy</a:t>
            </a:r>
            <a:endParaRPr/>
          </a:p>
          <a:p>
            <a:pPr marL="342900" marR="0" lvl="0" indent="-342900" algn="l" rtl="0">
              <a:spcBef>
                <a:spcPts val="560"/>
              </a:spcBef>
              <a:spcAft>
                <a:spcPts val="0"/>
              </a:spcAft>
              <a:buClr>
                <a:srgbClr val="4F6128"/>
              </a:buClr>
              <a:buSzPts val="2800"/>
              <a:buFont typeface="Arial"/>
              <a:buChar char="-"/>
            </a:pPr>
            <a:r>
              <a:rPr lang="en-US" sz="2800" b="0" i="0" u="none" strike="noStrike" cap="none">
                <a:solidFill>
                  <a:srgbClr val="4F6128"/>
                </a:solidFill>
                <a:latin typeface="Arial"/>
                <a:ea typeface="Arial"/>
                <a:cs typeface="Arial"/>
                <a:sym typeface="Arial"/>
              </a:rPr>
              <a:t>Self Advocacy </a:t>
            </a:r>
            <a:endParaRPr sz="2800" b="0" i="0" u="none" strike="noStrike" cap="none">
              <a:solidFill>
                <a:srgbClr val="4F6128"/>
              </a:solidFill>
              <a:latin typeface="Arial"/>
              <a:ea typeface="Arial"/>
              <a:cs typeface="Arial"/>
              <a:sym typeface="Arial"/>
            </a:endParaRPr>
          </a:p>
          <a:p>
            <a:pPr marL="342900" marR="0" lvl="0" indent="-342900" algn="l" rtl="0">
              <a:spcBef>
                <a:spcPts val="560"/>
              </a:spcBef>
              <a:spcAft>
                <a:spcPts val="0"/>
              </a:spcAft>
              <a:buClr>
                <a:srgbClr val="4F6128"/>
              </a:buClr>
              <a:buSzPts val="2800"/>
              <a:buFont typeface="Arial"/>
              <a:buChar char="-"/>
            </a:pPr>
            <a:r>
              <a:rPr lang="en-US" sz="2800" b="0" i="0" u="none" strike="noStrike" cap="none">
                <a:solidFill>
                  <a:srgbClr val="4F6128"/>
                </a:solidFill>
                <a:latin typeface="Arial"/>
                <a:ea typeface="Arial"/>
                <a:cs typeface="Arial"/>
                <a:sym typeface="Arial"/>
              </a:rPr>
              <a:t>Group Advocacy</a:t>
            </a:r>
            <a:endParaRPr sz="2800" b="0" i="0" u="none" strike="noStrike" cap="none">
              <a:solidFill>
                <a:srgbClr val="4F6128"/>
              </a:solidFill>
              <a:latin typeface="Arial"/>
              <a:ea typeface="Arial"/>
              <a:cs typeface="Arial"/>
              <a:sym typeface="Arial"/>
            </a:endParaRPr>
          </a:p>
          <a:p>
            <a:pPr marL="342900" marR="0" lvl="0" indent="-342900" algn="l" rtl="0">
              <a:spcBef>
                <a:spcPts val="560"/>
              </a:spcBef>
              <a:spcAft>
                <a:spcPts val="0"/>
              </a:spcAft>
              <a:buClr>
                <a:srgbClr val="4F6128"/>
              </a:buClr>
              <a:buSzPts val="2800"/>
              <a:buFont typeface="Arial"/>
              <a:buChar char="-"/>
            </a:pPr>
            <a:r>
              <a:rPr lang="en-US" sz="2800" b="0" i="0" u="none" strike="noStrike" cap="none">
                <a:solidFill>
                  <a:srgbClr val="4F6128"/>
                </a:solidFill>
                <a:latin typeface="Arial"/>
                <a:ea typeface="Arial"/>
                <a:cs typeface="Arial"/>
                <a:sym typeface="Arial"/>
              </a:rPr>
              <a:t>Peer Advocacy</a:t>
            </a:r>
            <a:endParaRPr sz="2800" b="0" i="0" u="none" strike="noStrike" cap="none">
              <a:solidFill>
                <a:schemeClr val="lt1"/>
              </a:solidFill>
              <a:latin typeface="Arial"/>
              <a:ea typeface="Arial"/>
              <a:cs typeface="Arial"/>
              <a:sym typeface="Arial"/>
            </a:endParaRPr>
          </a:p>
          <a:p>
            <a:pPr marL="342900" marR="0" lvl="0" indent="-342900" algn="l" rtl="0">
              <a:spcBef>
                <a:spcPts val="560"/>
              </a:spcBef>
              <a:spcAft>
                <a:spcPts val="0"/>
              </a:spcAft>
              <a:buClr>
                <a:srgbClr val="4F6128"/>
              </a:buClr>
              <a:buSzPts val="2800"/>
              <a:buFont typeface="Arial"/>
              <a:buChar char="-"/>
            </a:pPr>
            <a:r>
              <a:rPr lang="en-US" sz="2800" b="0" i="0" u="none" strike="noStrike" cap="none">
                <a:solidFill>
                  <a:srgbClr val="4F6128"/>
                </a:solidFill>
                <a:latin typeface="Arial"/>
                <a:ea typeface="Arial"/>
                <a:cs typeface="Arial"/>
                <a:sym typeface="Arial"/>
              </a:rPr>
              <a:t>Citizen Advocacy</a:t>
            </a:r>
            <a:endParaRPr/>
          </a:p>
          <a:p>
            <a:pPr marL="342900" marR="0" lvl="0" indent="-342900" algn="l" rtl="0">
              <a:spcBef>
                <a:spcPts val="560"/>
              </a:spcBef>
              <a:spcAft>
                <a:spcPts val="0"/>
              </a:spcAft>
              <a:buClr>
                <a:srgbClr val="4F6128"/>
              </a:buClr>
              <a:buSzPts val="2800"/>
              <a:buFont typeface="Arial"/>
              <a:buChar char="-"/>
            </a:pPr>
            <a:r>
              <a:rPr lang="en-US" sz="2800" b="0" i="0" u="none" strike="noStrike" cap="none">
                <a:solidFill>
                  <a:srgbClr val="4F6128"/>
                </a:solidFill>
                <a:latin typeface="Arial"/>
                <a:ea typeface="Arial"/>
                <a:cs typeface="Arial"/>
                <a:sym typeface="Arial"/>
              </a:rPr>
              <a:t>Legislative Advocacy</a:t>
            </a:r>
            <a:endParaRPr sz="2800" b="0" i="0" u="none" strike="noStrike" cap="none">
              <a:solidFill>
                <a:srgbClr val="4F6128"/>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Types of Advocacy</a:t>
            </a:r>
            <a:endParaRPr sz="3600" b="1" i="0" u="none" strike="noStrike" cap="none">
              <a:solidFill>
                <a:schemeClr val="lt1"/>
              </a:solidFill>
              <a:latin typeface="Arial"/>
              <a:ea typeface="Arial"/>
              <a:cs typeface="Arial"/>
              <a:sym typeface="Arial"/>
            </a:endParaRPr>
          </a:p>
        </p:txBody>
      </p:sp>
      <p:sp>
        <p:nvSpPr>
          <p:cNvPr id="218" name="Shape 218"/>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Self Advocacy-  Making informed decisions on important issues based on one’s right and bringing the necessary change into reality.</a:t>
            </a:r>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Peer Advocacy- When someone who has had the same experience, or has similar characteristics supports another person. Normally, done one on one.</a:t>
            </a:r>
            <a:endParaRPr sz="2800" b="0" i="0" u="none" strike="noStrike" cap="none">
              <a:solidFill>
                <a:schemeClr val="lt1"/>
              </a:solidFill>
              <a:latin typeface="Arial"/>
              <a:ea typeface="Arial"/>
              <a:cs typeface="Arial"/>
              <a:sym typeface="Arial"/>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Types of Advocacy</a:t>
            </a:r>
            <a:endParaRPr sz="3600" b="1" i="0" u="none" strike="noStrike" cap="none">
              <a:solidFill>
                <a:schemeClr val="lt1"/>
              </a:solidFill>
              <a:latin typeface="Arial"/>
              <a:ea typeface="Arial"/>
              <a:cs typeface="Arial"/>
              <a:sym typeface="Arial"/>
            </a:endParaRPr>
          </a:p>
        </p:txBody>
      </p:sp>
      <p:sp>
        <p:nvSpPr>
          <p:cNvPr id="224" name="Shape 224"/>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Professional  Advocacy- paid individual advocates assist others to speak up for their rights, usually in a time of crisis. </a:t>
            </a:r>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Legislative Advocacy-  efforts to influence the introduction, enactment or modification of legislation. It means lobbying law makers to vote in a particular way.</a:t>
            </a:r>
            <a:endParaRPr sz="2800" b="0" i="0" u="none" strike="noStrike" cap="none">
              <a:solidFill>
                <a:schemeClr val="lt1"/>
              </a:solidFill>
              <a:latin typeface="Arial"/>
              <a:ea typeface="Arial"/>
              <a:cs typeface="Arial"/>
              <a:sym typeface="Arial"/>
            </a:endParaRPr>
          </a:p>
          <a:p>
            <a:pPr marL="0" marR="0" lvl="0" indent="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Types of Advocacy</a:t>
            </a:r>
            <a:endParaRPr sz="3600" b="1" i="0" u="none" strike="noStrike" cap="none">
              <a:solidFill>
                <a:schemeClr val="lt1"/>
              </a:solidFill>
              <a:latin typeface="Arial"/>
              <a:ea typeface="Arial"/>
              <a:cs typeface="Arial"/>
              <a:sym typeface="Arial"/>
            </a:endParaRPr>
          </a:p>
        </p:txBody>
      </p:sp>
      <p:sp>
        <p:nvSpPr>
          <p:cNvPr id="230" name="Shape 230"/>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Group/Community Advocacy- Groups of individuals with similar experiences, values and concerns coming together to create a voice to influence public opinion and policy</a:t>
            </a:r>
            <a:endParaRPr/>
          </a:p>
          <a:p>
            <a:pPr marL="342900" marR="0" lvl="0" indent="-165100" algn="l" rtl="0">
              <a:lnSpc>
                <a:spcPct val="90000"/>
              </a:lnSpc>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a:p>
            <a:pPr marL="342900" marR="0" lvl="0" indent="-342900" algn="l" rtl="0">
              <a:lnSpc>
                <a:spcPct val="9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Citizen Advocacy- involves people in their communities influencing the outcome of issues in their communities based on their rights, knowledge and needs.  Citizen advocacy may form partnerships as necessary.</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WHAT WE DO </a:t>
            </a:r>
            <a:endParaRPr sz="3600" b="1" i="0" u="none" strike="noStrike" cap="none">
              <a:solidFill>
                <a:schemeClr val="lt1"/>
              </a:solidFill>
              <a:latin typeface="Arial"/>
              <a:ea typeface="Arial"/>
              <a:cs typeface="Arial"/>
              <a:sym typeface="Arial"/>
            </a:endParaRPr>
          </a:p>
        </p:txBody>
      </p:sp>
      <p:sp>
        <p:nvSpPr>
          <p:cNvPr id="114" name="Shape 114"/>
          <p:cNvSpPr txBox="1">
            <a:spLocks noGrp="1"/>
          </p:cNvSpPr>
          <p:nvPr>
            <p:ph type="body" idx="1"/>
          </p:nvPr>
        </p:nvSpPr>
        <p:spPr>
          <a:xfrm>
            <a:off x="448965" y="990601"/>
            <a:ext cx="8229600" cy="497919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Give The Youth a Voice</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Use media &amp; technology to empower while providing Jobs &amp; Solutions for youth</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Building and strengthening a network of various Youth Advocates through media</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Provide platforms for youth ages 14-24 to advocate for workable solutions to the issues affecting them, and provide opportunities for youth to demand accountability from local  and national representatives elected to serve them. </a:t>
            </a:r>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pic>
        <p:nvPicPr>
          <p:cNvPr id="115" name="Shape 115" descr="TALK UP YOUT ONLY OFFICIAL-LOGO.png"/>
          <p:cNvPicPr preferRelativeResize="0"/>
          <p:nvPr/>
        </p:nvPicPr>
        <p:blipFill rotWithShape="1">
          <a:blip r:embed="rId3">
            <a:alphaModFix/>
          </a:blip>
          <a:srcRect/>
          <a:stretch/>
        </p:blipFill>
        <p:spPr>
          <a:xfrm>
            <a:off x="4724400" y="-533400"/>
            <a:ext cx="3657600" cy="24392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52400" y="148130"/>
            <a:ext cx="8534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40"/>
              <a:buFont typeface="Arial"/>
              <a:buNone/>
            </a:pPr>
            <a:r>
              <a:rPr lang="en-US" sz="3240" b="1" i="0" u="none" strike="noStrike" cap="none">
                <a:solidFill>
                  <a:schemeClr val="lt1"/>
                </a:solidFill>
                <a:latin typeface="Arial"/>
                <a:ea typeface="Arial"/>
                <a:cs typeface="Arial"/>
                <a:sym typeface="Arial"/>
              </a:rPr>
              <a:t>Examples of Global Youth Advocacy Efforts</a:t>
            </a:r>
            <a:endParaRPr sz="3240" b="1" i="0" u="none" strike="noStrike" cap="none">
              <a:solidFill>
                <a:schemeClr val="lt1"/>
              </a:solidFill>
              <a:latin typeface="Arial"/>
              <a:ea typeface="Arial"/>
              <a:cs typeface="Arial"/>
              <a:sym typeface="Arial"/>
            </a:endParaRPr>
          </a:p>
        </p:txBody>
      </p:sp>
      <p:sp>
        <p:nvSpPr>
          <p:cNvPr id="237" name="Shape 237"/>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Vote Like a Boss in Guyana </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Roshni in India</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457200" y="1447800"/>
            <a:ext cx="4419600" cy="4906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600"/>
              <a:buFont typeface="Arial"/>
              <a:buChar char="•"/>
            </a:pPr>
            <a:r>
              <a:rPr lang="en-US" sz="2600" b="0" i="0" u="none" strike="noStrike" cap="none">
                <a:solidFill>
                  <a:schemeClr val="lt1"/>
                </a:solidFill>
                <a:latin typeface="Calibri"/>
                <a:ea typeface="Calibri"/>
                <a:cs typeface="Calibri"/>
                <a:sym typeface="Calibri"/>
              </a:rPr>
              <a:t>Lack of comfort with the advocacy process</a:t>
            </a:r>
            <a:endParaRPr/>
          </a:p>
          <a:p>
            <a:pPr marL="342900" marR="0" lvl="0" indent="-342900" algn="l" rtl="0">
              <a:spcBef>
                <a:spcPts val="2400"/>
              </a:spcBef>
              <a:spcAft>
                <a:spcPts val="0"/>
              </a:spcAft>
              <a:buClr>
                <a:schemeClr val="lt1"/>
              </a:buClr>
              <a:buSzPts val="2600"/>
              <a:buFont typeface="Arial"/>
              <a:buChar char="•"/>
            </a:pPr>
            <a:r>
              <a:rPr lang="en-US" sz="2600" b="0" i="0" u="none" strike="noStrike" cap="none">
                <a:solidFill>
                  <a:schemeClr val="lt1"/>
                </a:solidFill>
                <a:latin typeface="Calibri"/>
                <a:ea typeface="Calibri"/>
                <a:cs typeface="Calibri"/>
                <a:sym typeface="Calibri"/>
              </a:rPr>
              <a:t>Don’t know where to start</a:t>
            </a:r>
            <a:endParaRPr/>
          </a:p>
          <a:p>
            <a:pPr marL="342900" marR="0" lvl="0" indent="-342900" algn="l" rtl="0">
              <a:spcBef>
                <a:spcPts val="2400"/>
              </a:spcBef>
              <a:spcAft>
                <a:spcPts val="0"/>
              </a:spcAft>
              <a:buClr>
                <a:schemeClr val="lt1"/>
              </a:buClr>
              <a:buSzPts val="2600"/>
              <a:buFont typeface="Arial"/>
              <a:buChar char="•"/>
            </a:pPr>
            <a:r>
              <a:rPr lang="en-US" sz="2600" b="0" i="0" u="none" strike="noStrike" cap="none">
                <a:solidFill>
                  <a:schemeClr val="lt1"/>
                </a:solidFill>
                <a:latin typeface="Calibri"/>
                <a:ea typeface="Calibri"/>
                <a:cs typeface="Calibri"/>
                <a:sym typeface="Calibri"/>
              </a:rPr>
              <a:t>Don’t know where to get help</a:t>
            </a:r>
            <a:endParaRPr/>
          </a:p>
          <a:p>
            <a:pPr marL="342900" marR="0" lvl="0" indent="-342900" algn="l" rtl="0">
              <a:spcBef>
                <a:spcPts val="1800"/>
              </a:spcBef>
              <a:spcAft>
                <a:spcPts val="0"/>
              </a:spcAft>
              <a:buClr>
                <a:schemeClr val="lt1"/>
              </a:buClr>
              <a:buSzPts val="2600"/>
              <a:buFont typeface="Arial"/>
              <a:buChar char="•"/>
            </a:pPr>
            <a:r>
              <a:rPr lang="en-US" sz="2600" b="0" i="0" u="none" strike="noStrike" cap="none">
                <a:solidFill>
                  <a:schemeClr val="lt1"/>
                </a:solidFill>
                <a:latin typeface="Calibri"/>
                <a:ea typeface="Calibri"/>
                <a:cs typeface="Calibri"/>
                <a:sym typeface="Calibri"/>
              </a:rPr>
              <a:t>Don’t feel you are “expert” enough to advocate</a:t>
            </a:r>
            <a:endParaRPr sz="2600" b="0" i="0" u="none" strike="noStrike" cap="none">
              <a:solidFill>
                <a:schemeClr val="lt1"/>
              </a:solidFill>
              <a:latin typeface="Calibri"/>
              <a:ea typeface="Calibri"/>
              <a:cs typeface="Calibri"/>
              <a:sym typeface="Calibri"/>
            </a:endParaRPr>
          </a:p>
        </p:txBody>
      </p:sp>
      <p:sp>
        <p:nvSpPr>
          <p:cNvPr id="244" name="Shape 244"/>
          <p:cNvSpPr txBox="1"/>
          <p:nvPr/>
        </p:nvSpPr>
        <p:spPr>
          <a:xfrm>
            <a:off x="7620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Road Blocks to Advocacy</a:t>
            </a:r>
            <a:endParaRPr/>
          </a:p>
        </p:txBody>
      </p:sp>
      <p:pic>
        <p:nvPicPr>
          <p:cNvPr id="245" name="Shape 245"/>
          <p:cNvPicPr preferRelativeResize="0"/>
          <p:nvPr/>
        </p:nvPicPr>
        <p:blipFill rotWithShape="1">
          <a:blip r:embed="rId3">
            <a:alphaModFix/>
          </a:blip>
          <a:srcRect/>
          <a:stretch/>
        </p:blipFill>
        <p:spPr>
          <a:xfrm>
            <a:off x="4876800" y="2362200"/>
            <a:ext cx="3805646" cy="3299350"/>
          </a:xfrm>
          <a:prstGeom prst="round2DiagRect">
            <a:avLst>
              <a:gd name="adj1" fmla="val 16667"/>
              <a:gd name="adj2" fmla="val 0"/>
            </a:avLst>
          </a:prstGeom>
          <a:noFill/>
          <a:ln w="88900" cap="sq" cmpd="sng">
            <a:solidFill>
              <a:srgbClr val="FFFFFF"/>
            </a:solidFill>
            <a:prstDash val="solid"/>
            <a:miter lim="800000"/>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152400"/>
            <a:ext cx="8229600" cy="1447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Build Your Advocacy Strategy</a:t>
            </a:r>
            <a:endParaRPr/>
          </a:p>
        </p:txBody>
      </p:sp>
      <p:sp>
        <p:nvSpPr>
          <p:cNvPr id="252" name="Shape 252"/>
          <p:cNvSpPr txBox="1">
            <a:spLocks noGrp="1"/>
          </p:cNvSpPr>
          <p:nvPr>
            <p:ph type="body" idx="1"/>
          </p:nvPr>
        </p:nvSpPr>
        <p:spPr>
          <a:xfrm>
            <a:off x="457200" y="1371600"/>
            <a:ext cx="8382000" cy="39928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1" i="0" u="none" strike="noStrike" cap="none">
                <a:solidFill>
                  <a:schemeClr val="lt1"/>
                </a:solidFill>
                <a:latin typeface="Arial"/>
                <a:ea typeface="Arial"/>
                <a:cs typeface="Arial"/>
                <a:sym typeface="Arial"/>
              </a:rPr>
              <a:t>Identify the issue </a:t>
            </a:r>
            <a:r>
              <a:rPr lang="en-US" sz="2800" b="0" i="0" u="none" strike="noStrike" cap="none">
                <a:solidFill>
                  <a:schemeClr val="lt1"/>
                </a:solidFill>
                <a:latin typeface="Arial"/>
                <a:ea typeface="Arial"/>
                <a:cs typeface="Arial"/>
                <a:sym typeface="Arial"/>
              </a:rPr>
              <a:t>- what is your need, concern, or problem to be addressed?</a:t>
            </a:r>
            <a:endParaRPr/>
          </a:p>
          <a:p>
            <a:pPr marL="914400" marR="0" lvl="1" indent="-346075" algn="l" rtl="0">
              <a:spcBef>
                <a:spcPts val="48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Is it a local, parish, state, Province, Federal or National issue?</a:t>
            </a:r>
            <a:endParaRPr/>
          </a:p>
          <a:p>
            <a:pPr marL="914400" marR="0" lvl="1" indent="-346075" algn="l" rtl="0">
              <a:spcBef>
                <a:spcPts val="48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Is it a legislative issue or an administrative one?</a:t>
            </a:r>
            <a:endParaRPr/>
          </a:p>
          <a:p>
            <a:pPr marL="914400" marR="0" lvl="1" indent="-346075" algn="l" rtl="0">
              <a:spcBef>
                <a:spcPts val="48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Who can address the issue for you in the correct venue?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D62900"/>
              </a:buClr>
              <a:buSzPts val="4400"/>
              <a:buFont typeface="Tahoma"/>
              <a:buNone/>
            </a:pPr>
            <a:r>
              <a:rPr lang="en-US" sz="4400" b="1" i="0" u="none" strike="noStrike" cap="none">
                <a:solidFill>
                  <a:srgbClr val="D62900"/>
                </a:solidFill>
                <a:latin typeface="Tahoma"/>
                <a:ea typeface="Tahoma"/>
                <a:cs typeface="Tahoma"/>
                <a:sym typeface="Tahoma"/>
              </a:rPr>
              <a:t>Techniques and Tactics of Advocacy</a:t>
            </a:r>
            <a:endParaRPr sz="4400" b="1" i="0" u="none" strike="noStrike" cap="none">
              <a:solidFill>
                <a:srgbClr val="D62900"/>
              </a:solidFill>
              <a:latin typeface="Arial"/>
              <a:ea typeface="Arial"/>
              <a:cs typeface="Arial"/>
              <a:sym typeface="Arial"/>
            </a:endParaRPr>
          </a:p>
        </p:txBody>
      </p:sp>
      <p:pic>
        <p:nvPicPr>
          <p:cNvPr id="259" name="Shape 259" descr="E:\PFiles\MSOffice\Clipart\standard\stddir1\bd06689_.wmf"/>
          <p:cNvPicPr preferRelativeResize="0">
            <a:picLocks noGrp="1"/>
          </p:cNvPicPr>
          <p:nvPr>
            <p:ph type="clipArt" idx="2"/>
          </p:nvPr>
        </p:nvPicPr>
        <p:blipFill rotWithShape="1">
          <a:blip r:embed="rId3">
            <a:alphaModFix/>
          </a:blip>
          <a:srcRect/>
          <a:stretch/>
        </p:blipFill>
        <p:spPr>
          <a:xfrm>
            <a:off x="685800" y="2362200"/>
            <a:ext cx="2341563" cy="2438400"/>
          </a:xfrm>
          <a:prstGeom prst="rect">
            <a:avLst/>
          </a:prstGeom>
          <a:noFill/>
          <a:ln>
            <a:noFill/>
          </a:ln>
        </p:spPr>
      </p:pic>
      <p:sp>
        <p:nvSpPr>
          <p:cNvPr id="260" name="Shape 260"/>
          <p:cNvSpPr/>
          <p:nvPr/>
        </p:nvSpPr>
        <p:spPr>
          <a:xfrm rot="5212214">
            <a:off x="3314700" y="2552700"/>
            <a:ext cx="3810000" cy="3581400"/>
          </a:xfrm>
          <a:prstGeom prst="flowChartPunchedTape">
            <a:avLst/>
          </a:prstGeom>
          <a:solidFill>
            <a:srgbClr val="3333FF"/>
          </a:solidFill>
          <a:ln w="9525" cap="flat" cmpd="sng">
            <a:solidFill>
              <a:schemeClr val="dk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txBox="1"/>
          <p:nvPr/>
        </p:nvSpPr>
        <p:spPr>
          <a:xfrm rot="-187786">
            <a:off x="4145280" y="2438400"/>
            <a:ext cx="2148840" cy="381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Noto Sans Symbols"/>
              <a:buChar char="●"/>
            </a:pPr>
            <a:r>
              <a:rPr lang="en-US" sz="1800" b="1">
                <a:solidFill>
                  <a:srgbClr val="3333FF"/>
                </a:solidFill>
                <a:latin typeface="Calibri"/>
                <a:ea typeface="Calibri"/>
                <a:cs typeface="Calibri"/>
                <a:sym typeface="Calibri"/>
              </a:rPr>
              <a:t>  </a:t>
            </a:r>
            <a:r>
              <a:rPr lang="en-US" sz="1800" b="1">
                <a:solidFill>
                  <a:srgbClr val="FFFF00"/>
                </a:solidFill>
                <a:latin typeface="Calibri"/>
                <a:ea typeface="Calibri"/>
                <a:cs typeface="Calibri"/>
                <a:sym typeface="Calibri"/>
              </a:rPr>
              <a:t>Sensitizing</a:t>
            </a:r>
            <a:endParaRPr/>
          </a:p>
          <a:p>
            <a:pPr marL="0" marR="0" lvl="0" indent="0" algn="ctr" rtl="0">
              <a:spcBef>
                <a:spcPts val="360"/>
              </a:spcBef>
              <a:spcAft>
                <a:spcPts val="0"/>
              </a:spcAft>
              <a:buClr>
                <a:schemeClr val="dk1"/>
              </a:buClr>
              <a:buSzPts val="1350"/>
              <a:buFont typeface="Noto Sans Symbols"/>
              <a:buChar char="●"/>
            </a:pPr>
            <a:r>
              <a:rPr lang="en-US" sz="1800" b="1">
                <a:solidFill>
                  <a:srgbClr val="FFFF00"/>
                </a:solidFill>
                <a:latin typeface="Calibri"/>
                <a:ea typeface="Calibri"/>
                <a:cs typeface="Calibri"/>
                <a:sym typeface="Calibri"/>
              </a:rPr>
              <a:t> Mobilizing</a:t>
            </a:r>
            <a:endParaRPr/>
          </a:p>
          <a:p>
            <a:pPr marL="0" marR="0" lvl="0" indent="0" algn="ctr" rtl="0">
              <a:spcBef>
                <a:spcPts val="360"/>
              </a:spcBef>
              <a:spcAft>
                <a:spcPts val="0"/>
              </a:spcAft>
              <a:buClr>
                <a:schemeClr val="dk1"/>
              </a:buClr>
              <a:buSzPts val="1350"/>
              <a:buFont typeface="Noto Sans Symbols"/>
              <a:buChar char="●"/>
            </a:pPr>
            <a:r>
              <a:rPr lang="en-US" sz="1800" b="1">
                <a:solidFill>
                  <a:srgbClr val="FFFF00"/>
                </a:solidFill>
                <a:latin typeface="Calibri"/>
                <a:ea typeface="Calibri"/>
                <a:cs typeface="Calibri"/>
                <a:sym typeface="Calibri"/>
              </a:rPr>
              <a:t>Negotiating</a:t>
            </a:r>
            <a:endParaRPr sz="1800" b="1">
              <a:solidFill>
                <a:srgbClr val="FFFF00"/>
              </a:solidFill>
              <a:latin typeface="Calibri"/>
              <a:ea typeface="Calibri"/>
              <a:cs typeface="Calibri"/>
              <a:sym typeface="Calibri"/>
            </a:endParaRPr>
          </a:p>
          <a:p>
            <a:pPr marL="0" marR="0" lvl="0" indent="0" algn="ctr" rtl="0">
              <a:spcBef>
                <a:spcPts val="360"/>
              </a:spcBef>
              <a:spcAft>
                <a:spcPts val="0"/>
              </a:spcAft>
              <a:buClr>
                <a:schemeClr val="dk1"/>
              </a:buClr>
              <a:buSzPts val="1350"/>
              <a:buFont typeface="Noto Sans Symbols"/>
              <a:buChar char="●"/>
            </a:pPr>
            <a:r>
              <a:rPr lang="en-US" sz="1800" b="1">
                <a:solidFill>
                  <a:srgbClr val="FFFF00"/>
                </a:solidFill>
                <a:latin typeface="Calibri"/>
                <a:ea typeface="Calibri"/>
                <a:cs typeface="Calibri"/>
                <a:sym typeface="Calibri"/>
              </a:rPr>
              <a:t> Lobbying</a:t>
            </a:r>
            <a:endParaRPr/>
          </a:p>
          <a:p>
            <a:pPr marL="0" marR="0" lvl="0" indent="0" algn="ctr" rtl="0">
              <a:spcBef>
                <a:spcPts val="360"/>
              </a:spcBef>
              <a:spcAft>
                <a:spcPts val="0"/>
              </a:spcAft>
              <a:buClr>
                <a:schemeClr val="dk1"/>
              </a:buClr>
              <a:buSzPts val="1350"/>
              <a:buFont typeface="Noto Sans Symbols"/>
              <a:buChar char="●"/>
            </a:pPr>
            <a:r>
              <a:rPr lang="en-US" sz="1800" b="1">
                <a:solidFill>
                  <a:srgbClr val="FFFF00"/>
                </a:solidFill>
                <a:latin typeface="Calibri"/>
                <a:ea typeface="Calibri"/>
                <a:cs typeface="Calibri"/>
                <a:sym typeface="Calibri"/>
              </a:rPr>
              <a:t> Petitioning</a:t>
            </a:r>
            <a:endParaRPr/>
          </a:p>
          <a:p>
            <a:pPr marL="0" marR="0" lvl="0" indent="0" algn="ctr" rtl="0">
              <a:spcBef>
                <a:spcPts val="360"/>
              </a:spcBef>
              <a:spcAft>
                <a:spcPts val="0"/>
              </a:spcAft>
              <a:buClr>
                <a:schemeClr val="dk1"/>
              </a:buClr>
              <a:buSzPts val="1350"/>
              <a:buFont typeface="Noto Sans Symbols"/>
              <a:buChar char="●"/>
            </a:pPr>
            <a:r>
              <a:rPr lang="en-US" sz="1800" b="1">
                <a:solidFill>
                  <a:srgbClr val="FFFF00"/>
                </a:solidFill>
                <a:latin typeface="Calibri"/>
                <a:ea typeface="Calibri"/>
                <a:cs typeface="Calibri"/>
                <a:sym typeface="Calibri"/>
              </a:rPr>
              <a:t>Informing</a:t>
            </a:r>
            <a:endParaRPr sz="1800">
              <a:solidFill>
                <a:srgbClr val="FFFF00"/>
              </a:solidFill>
              <a:latin typeface="Times New Roman"/>
              <a:ea typeface="Times New Roman"/>
              <a:cs typeface="Times New Roman"/>
              <a:sym typeface="Times New Roman"/>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0" y="-457200"/>
            <a:ext cx="91440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Key steps for strategy formulation</a:t>
            </a:r>
            <a:endParaRPr sz="3200" b="1" i="0" u="none" strike="noStrike" cap="none">
              <a:solidFill>
                <a:schemeClr val="lt1"/>
              </a:solidFill>
              <a:latin typeface="Arial"/>
              <a:ea typeface="Arial"/>
              <a:cs typeface="Arial"/>
              <a:sym typeface="Arial"/>
            </a:endParaRPr>
          </a:p>
        </p:txBody>
      </p:sp>
      <p:sp>
        <p:nvSpPr>
          <p:cNvPr id="267" name="Shape 267"/>
          <p:cNvSpPr txBox="1"/>
          <p:nvPr/>
        </p:nvSpPr>
        <p:spPr>
          <a:xfrm>
            <a:off x="152400" y="914400"/>
            <a:ext cx="9372600" cy="5478422"/>
          </a:xfrm>
          <a:prstGeom prst="rect">
            <a:avLst/>
          </a:prstGeom>
          <a:noFill/>
          <a:ln>
            <a:noFill/>
          </a:ln>
        </p:spPr>
        <p:txBody>
          <a:bodyPr spcFirstLastPara="1" wrap="square" lIns="91425" tIns="45700" rIns="91425" bIns="45700" anchor="t" anchorCtr="0">
            <a:noAutofit/>
          </a:bodyPr>
          <a:lstStyle/>
          <a:p>
            <a:pPr marL="457200" marR="0" lvl="0" indent="-457200" algn="ctr" rtl="0">
              <a:spcBef>
                <a:spcPts val="0"/>
              </a:spcBef>
              <a:spcAft>
                <a:spcPts val="0"/>
              </a:spcAft>
              <a:buClr>
                <a:schemeClr val="lt1"/>
              </a:buClr>
              <a:buSzPts val="2800"/>
              <a:buFont typeface="Times New Roman"/>
              <a:buAutoNum type="arabicPeriod"/>
            </a:pPr>
            <a:r>
              <a:rPr lang="en-US" sz="2800" b="1">
                <a:solidFill>
                  <a:schemeClr val="lt1"/>
                </a:solidFill>
                <a:latin typeface="Times New Roman"/>
                <a:ea typeface="Times New Roman"/>
                <a:cs typeface="Times New Roman"/>
                <a:sym typeface="Times New Roman"/>
              </a:rPr>
              <a:t>Identification and analysis of advocacy issues</a:t>
            </a:r>
            <a:endParaRPr/>
          </a:p>
          <a:p>
            <a:pPr marL="457200" marR="0" lvl="0" indent="-457200" algn="ctr" rtl="0">
              <a:spcBef>
                <a:spcPts val="1400"/>
              </a:spcBef>
              <a:spcAft>
                <a:spcPts val="0"/>
              </a:spcAft>
              <a:buClr>
                <a:schemeClr val="lt1"/>
              </a:buClr>
              <a:buSzPts val="2800"/>
              <a:buFont typeface="Times New Roman"/>
              <a:buAutoNum type="arabicPeriod"/>
            </a:pPr>
            <a:r>
              <a:rPr lang="en-US" sz="2800" b="1">
                <a:solidFill>
                  <a:schemeClr val="lt1"/>
                </a:solidFill>
                <a:latin typeface="Times New Roman"/>
                <a:ea typeface="Times New Roman"/>
                <a:cs typeface="Times New Roman"/>
                <a:sym typeface="Times New Roman"/>
              </a:rPr>
              <a:t>Identification and analysis of stakeholders</a:t>
            </a:r>
            <a:endParaRPr/>
          </a:p>
          <a:p>
            <a:pPr marL="457200" marR="0" lvl="0" indent="-457200" algn="ctr" rtl="0">
              <a:spcBef>
                <a:spcPts val="1400"/>
              </a:spcBef>
              <a:spcAft>
                <a:spcPts val="0"/>
              </a:spcAft>
              <a:buClr>
                <a:schemeClr val="lt1"/>
              </a:buClr>
              <a:buSzPts val="2800"/>
              <a:buFont typeface="Times New Roman"/>
              <a:buAutoNum type="arabicPeriod"/>
            </a:pPr>
            <a:r>
              <a:rPr lang="en-US" sz="2800" b="1">
                <a:solidFill>
                  <a:schemeClr val="lt1"/>
                </a:solidFill>
                <a:latin typeface="Times New Roman"/>
                <a:ea typeface="Times New Roman"/>
                <a:cs typeface="Times New Roman"/>
                <a:sym typeface="Times New Roman"/>
              </a:rPr>
              <a:t>Formulation of measurable objectives</a:t>
            </a:r>
            <a:endParaRPr/>
          </a:p>
          <a:p>
            <a:pPr marL="457200" marR="0" lvl="0" indent="-457200" algn="ctr" rtl="0">
              <a:spcBef>
                <a:spcPts val="1400"/>
              </a:spcBef>
              <a:spcAft>
                <a:spcPts val="0"/>
              </a:spcAft>
              <a:buClr>
                <a:schemeClr val="lt1"/>
              </a:buClr>
              <a:buSzPts val="2800"/>
              <a:buFont typeface="Times New Roman"/>
              <a:buAutoNum type="arabicPeriod"/>
            </a:pPr>
            <a:r>
              <a:rPr lang="en-US" sz="2800" b="1">
                <a:solidFill>
                  <a:schemeClr val="lt1"/>
                </a:solidFill>
                <a:latin typeface="Times New Roman"/>
                <a:ea typeface="Times New Roman"/>
                <a:cs typeface="Times New Roman"/>
                <a:sym typeface="Times New Roman"/>
              </a:rPr>
              <a:t>Developing core advocacy messages</a:t>
            </a:r>
            <a:endParaRPr/>
          </a:p>
          <a:p>
            <a:pPr marL="457200" marR="0" lvl="0" indent="-457200" algn="ctr" rtl="0">
              <a:spcBef>
                <a:spcPts val="1400"/>
              </a:spcBef>
              <a:spcAft>
                <a:spcPts val="0"/>
              </a:spcAft>
              <a:buClr>
                <a:schemeClr val="lt1"/>
              </a:buClr>
              <a:buSzPts val="2800"/>
              <a:buFont typeface="Times New Roman"/>
              <a:buAutoNum type="arabicPeriod"/>
            </a:pPr>
            <a:r>
              <a:rPr lang="en-US" sz="2800" b="1">
                <a:solidFill>
                  <a:schemeClr val="lt1"/>
                </a:solidFill>
                <a:latin typeface="Times New Roman"/>
                <a:ea typeface="Times New Roman"/>
                <a:cs typeface="Times New Roman"/>
                <a:sym typeface="Times New Roman"/>
              </a:rPr>
              <a:t>Developing the strategy ( approaches, techniques, messages and materials)</a:t>
            </a:r>
            <a:endParaRPr/>
          </a:p>
          <a:p>
            <a:pPr marL="457200" marR="0" lvl="0" indent="-457200" algn="ctr" rtl="0">
              <a:spcBef>
                <a:spcPts val="1400"/>
              </a:spcBef>
              <a:spcAft>
                <a:spcPts val="0"/>
              </a:spcAft>
              <a:buClr>
                <a:schemeClr val="lt1"/>
              </a:buClr>
              <a:buSzPts val="2800"/>
              <a:buFont typeface="Times New Roman"/>
              <a:buAutoNum type="arabicPeriod"/>
            </a:pPr>
            <a:r>
              <a:rPr lang="en-US" sz="2800" b="1">
                <a:solidFill>
                  <a:schemeClr val="lt1"/>
                </a:solidFill>
                <a:latin typeface="Times New Roman"/>
                <a:ea typeface="Times New Roman"/>
                <a:cs typeface="Times New Roman"/>
                <a:sym typeface="Times New Roman"/>
              </a:rPr>
              <a:t>Developing advocacy action plan</a:t>
            </a:r>
            <a:endParaRPr sz="2800" b="1">
              <a:solidFill>
                <a:schemeClr val="lt1"/>
              </a:solidFill>
              <a:latin typeface="Times New Roman"/>
              <a:ea typeface="Times New Roman"/>
              <a:cs typeface="Times New Roman"/>
              <a:sym typeface="Times New Roman"/>
            </a:endParaRPr>
          </a:p>
          <a:p>
            <a:pPr marL="0" marR="0" lvl="0" indent="0" algn="ctr" rtl="0">
              <a:spcBef>
                <a:spcPts val="1400"/>
              </a:spcBef>
              <a:spcAft>
                <a:spcPts val="0"/>
              </a:spcAft>
              <a:buNone/>
            </a:pPr>
            <a:r>
              <a:rPr lang="en-US" sz="2800" b="1">
                <a:solidFill>
                  <a:schemeClr val="lt1"/>
                </a:solidFill>
                <a:latin typeface="Times New Roman"/>
                <a:ea typeface="Times New Roman"/>
                <a:cs typeface="Times New Roman"/>
                <a:sym typeface="Times New Roman"/>
              </a:rPr>
              <a:t>                    7. Planning monitoring and evaluation</a:t>
            </a:r>
            <a:endParaRPr/>
          </a:p>
          <a:p>
            <a:pPr marL="457200" marR="0" lvl="0" indent="-457200" algn="l" rtl="0">
              <a:spcBef>
                <a:spcPts val="1400"/>
              </a:spcBef>
              <a:spcAft>
                <a:spcPts val="0"/>
              </a:spcAft>
              <a:buNone/>
            </a:pPr>
            <a:r>
              <a:rPr lang="en-US"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p:tgtEl>
                                          <p:spTgt spid="267"/>
                                        </p:tgtEl>
                                        <p:attrNameLst>
                                          <p:attrName>ppt_w</p:attrName>
                                        </p:attrNameLst>
                                      </p:cBhvr>
                                      <p:tavLst>
                                        <p:tav tm="0">
                                          <p:val>
                                            <p:strVal val="0"/>
                                          </p:val>
                                        </p:tav>
                                        <p:tav tm="100000">
                                          <p:val>
                                            <p:strVal val="#ppt_w"/>
                                          </p:val>
                                        </p:tav>
                                      </p:tavLst>
                                    </p:anim>
                                    <p:anim calcmode="lin" valueType="num">
                                      <p:cBhvr additive="base">
                                        <p:cTn id="8" dur="500"/>
                                        <p:tgtEl>
                                          <p:spTgt spid="2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228600" y="152400"/>
            <a:ext cx="8763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Key components of Advocacy message (5)</a:t>
            </a:r>
            <a:endParaRPr sz="4400" b="1" i="0" u="none" strike="noStrike" cap="none">
              <a:solidFill>
                <a:schemeClr val="lt1"/>
              </a:solidFill>
              <a:latin typeface="Arial"/>
              <a:ea typeface="Arial"/>
              <a:cs typeface="Arial"/>
              <a:sym typeface="Arial"/>
            </a:endParaRPr>
          </a:p>
        </p:txBody>
      </p:sp>
      <p:sp>
        <p:nvSpPr>
          <p:cNvPr id="274" name="Shape 274"/>
          <p:cNvSpPr txBox="1"/>
          <p:nvPr/>
        </p:nvSpPr>
        <p:spPr>
          <a:xfrm>
            <a:off x="533400" y="1447800"/>
            <a:ext cx="8686800" cy="5355313"/>
          </a:xfrm>
          <a:prstGeom prst="rect">
            <a:avLst/>
          </a:prstGeom>
          <a:noFill/>
          <a:ln>
            <a:noFill/>
          </a:ln>
        </p:spPr>
        <p:txBody>
          <a:bodyPr spcFirstLastPara="1" wrap="square" lIns="91425" tIns="45700" rIns="91425" bIns="45700" anchor="t" anchorCtr="0">
            <a:noAutofit/>
          </a:bodyPr>
          <a:lstStyle/>
          <a:p>
            <a:pPr marL="476250" marR="0" lvl="0" indent="-476250" algn="l" rtl="0">
              <a:spcBef>
                <a:spcPts val="0"/>
              </a:spcBef>
              <a:spcAft>
                <a:spcPts val="0"/>
              </a:spcAft>
              <a:buNone/>
            </a:pPr>
            <a:r>
              <a:rPr lang="en-US" sz="3600" b="1">
                <a:solidFill>
                  <a:schemeClr val="lt1"/>
                </a:solidFill>
                <a:latin typeface="Times New Roman"/>
                <a:ea typeface="Times New Roman"/>
                <a:cs typeface="Times New Roman"/>
                <a:sym typeface="Times New Roman"/>
              </a:rPr>
              <a:t>Key points to be addressed:</a:t>
            </a:r>
            <a:endParaRPr/>
          </a:p>
          <a:p>
            <a:pPr marL="476250" marR="0" lvl="0" indent="-476250" algn="l" rtl="0">
              <a:spcBef>
                <a:spcPts val="1800"/>
              </a:spcBef>
              <a:spcAft>
                <a:spcPts val="0"/>
              </a:spcAft>
              <a:buClr>
                <a:schemeClr val="lt1"/>
              </a:buClr>
              <a:buSzPts val="3600"/>
              <a:buFont typeface="Times New Roman"/>
              <a:buChar char="•"/>
            </a:pPr>
            <a:r>
              <a:rPr lang="en-US" sz="3600" b="1">
                <a:solidFill>
                  <a:schemeClr val="lt1"/>
                </a:solidFill>
                <a:latin typeface="Times New Roman"/>
                <a:ea typeface="Times New Roman"/>
                <a:cs typeface="Times New Roman"/>
                <a:sym typeface="Times New Roman"/>
              </a:rPr>
              <a:t>Description of the issue/problem</a:t>
            </a:r>
            <a:endParaRPr/>
          </a:p>
          <a:p>
            <a:pPr marL="476250" marR="0" lvl="0" indent="-476250" algn="l" rtl="0">
              <a:spcBef>
                <a:spcPts val="1800"/>
              </a:spcBef>
              <a:spcAft>
                <a:spcPts val="0"/>
              </a:spcAft>
              <a:buClr>
                <a:schemeClr val="lt1"/>
              </a:buClr>
              <a:buSzPts val="3600"/>
              <a:buFont typeface="Times New Roman"/>
              <a:buChar char="•"/>
            </a:pPr>
            <a:r>
              <a:rPr lang="en-US" sz="3600" b="1">
                <a:solidFill>
                  <a:schemeClr val="lt1"/>
                </a:solidFill>
                <a:latin typeface="Times New Roman"/>
                <a:ea typeface="Times New Roman"/>
                <a:cs typeface="Times New Roman"/>
                <a:sym typeface="Times New Roman"/>
              </a:rPr>
              <a:t>Magnitude of the issue/problem</a:t>
            </a:r>
            <a:endParaRPr/>
          </a:p>
          <a:p>
            <a:pPr marL="476250" marR="0" lvl="0" indent="-476250" algn="l" rtl="0">
              <a:spcBef>
                <a:spcPts val="1800"/>
              </a:spcBef>
              <a:spcAft>
                <a:spcPts val="0"/>
              </a:spcAft>
              <a:buClr>
                <a:schemeClr val="lt1"/>
              </a:buClr>
              <a:buSzPts val="3600"/>
              <a:buFont typeface="Times New Roman"/>
              <a:buChar char="•"/>
            </a:pPr>
            <a:r>
              <a:rPr lang="en-US" sz="3600" b="1">
                <a:solidFill>
                  <a:schemeClr val="lt1"/>
                </a:solidFill>
                <a:latin typeface="Times New Roman"/>
                <a:ea typeface="Times New Roman"/>
                <a:cs typeface="Times New Roman"/>
                <a:sym typeface="Times New Roman"/>
              </a:rPr>
              <a:t>Adverse impact of the problem on the population or groups of population</a:t>
            </a:r>
            <a:endParaRPr/>
          </a:p>
          <a:p>
            <a:pPr marL="476250" marR="0" lvl="0" indent="-476250" algn="l" rtl="0">
              <a:spcBef>
                <a:spcPts val="1800"/>
              </a:spcBef>
              <a:spcAft>
                <a:spcPts val="0"/>
              </a:spcAft>
              <a:buClr>
                <a:schemeClr val="lt1"/>
              </a:buClr>
              <a:buSzPts val="3600"/>
              <a:buFont typeface="Times New Roman"/>
              <a:buChar char="•"/>
            </a:pPr>
            <a:r>
              <a:rPr lang="en-US" sz="3600" b="1">
                <a:solidFill>
                  <a:schemeClr val="lt1"/>
                </a:solidFill>
                <a:latin typeface="Times New Roman"/>
                <a:ea typeface="Times New Roman"/>
                <a:cs typeface="Times New Roman"/>
                <a:sym typeface="Times New Roman"/>
              </a:rPr>
              <a:t>         .What the stakeholder can do to       </a:t>
            </a:r>
            <a:endParaRPr/>
          </a:p>
          <a:p>
            <a:pPr marL="476250" marR="0" lvl="0" indent="-476250" algn="l" rtl="0">
              <a:spcBef>
                <a:spcPts val="1800"/>
              </a:spcBef>
              <a:spcAft>
                <a:spcPts val="0"/>
              </a:spcAft>
              <a:buClr>
                <a:schemeClr val="lt1"/>
              </a:buClr>
              <a:buSzPts val="3600"/>
              <a:buFont typeface="Times New Roman"/>
              <a:buChar char="•"/>
            </a:pPr>
            <a:r>
              <a:rPr lang="en-US" sz="3600" b="1">
                <a:solidFill>
                  <a:schemeClr val="lt1"/>
                </a:solidFill>
                <a:latin typeface="Times New Roman"/>
                <a:ea typeface="Times New Roman"/>
                <a:cs typeface="Times New Roman"/>
                <a:sym typeface="Times New Roman"/>
              </a:rPr>
              <a:t>             address the issue</a:t>
            </a:r>
            <a:endParaRPr sz="3600" b="1">
              <a:solidFill>
                <a:schemeClr val="lt1"/>
              </a:solidFill>
              <a:latin typeface="Times New Roman"/>
              <a:ea typeface="Times New Roman"/>
              <a:cs typeface="Times New Roman"/>
              <a:sym typeface="Times New Roman"/>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40"/>
              <a:buFont typeface="Arial"/>
              <a:buNone/>
            </a:pPr>
            <a:r>
              <a:rPr lang="en-US" sz="3240" b="1" i="0" u="none" strike="noStrike" cap="none">
                <a:solidFill>
                  <a:schemeClr val="lt1"/>
                </a:solidFill>
                <a:latin typeface="Arial"/>
                <a:ea typeface="Arial"/>
                <a:cs typeface="Arial"/>
                <a:sym typeface="Arial"/>
              </a:rPr>
              <a:t>ADVOCACY IN ACTION Effective Advocacy &amp; Mobilization </a:t>
            </a:r>
            <a:endParaRPr sz="3240" b="1" i="0" u="none" strike="noStrike" cap="none">
              <a:solidFill>
                <a:schemeClr val="lt1"/>
              </a:solidFill>
              <a:latin typeface="Arial"/>
              <a:ea typeface="Arial"/>
              <a:cs typeface="Arial"/>
              <a:sym typeface="Arial"/>
            </a:endParaRPr>
          </a:p>
        </p:txBody>
      </p:sp>
      <p:sp>
        <p:nvSpPr>
          <p:cNvPr id="281" name="Shape 281"/>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What is your change agenda and how do you achieve it? </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Advocate. </a:t>
            </a:r>
            <a:endParaRPr sz="2800" b="0" i="0" u="none" strike="noStrike" cap="none">
              <a:solidFill>
                <a:schemeClr val="lt1"/>
              </a:solidFill>
              <a:latin typeface="Arial"/>
              <a:ea typeface="Arial"/>
              <a:cs typeface="Arial"/>
              <a:sym typeface="Arial"/>
            </a:endParaRPr>
          </a:p>
        </p:txBody>
      </p:sp>
      <p:pic>
        <p:nvPicPr>
          <p:cNvPr id="282" name="Shape 282" descr="Team-Work-PNG-Clipart.png"/>
          <p:cNvPicPr preferRelativeResize="0"/>
          <p:nvPr/>
        </p:nvPicPr>
        <p:blipFill rotWithShape="1">
          <a:blip r:embed="rId3">
            <a:alphaModFix/>
          </a:blip>
          <a:srcRect/>
          <a:stretch/>
        </p:blipFill>
        <p:spPr>
          <a:xfrm>
            <a:off x="2162963" y="1447800"/>
            <a:ext cx="7010400" cy="5943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04800" y="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ACTIVITY: Define Priority Problem/Issue</a:t>
            </a:r>
            <a:endParaRPr sz="3200" b="1" i="0" u="none" strike="noStrike" cap="none">
              <a:solidFill>
                <a:schemeClr val="lt1"/>
              </a:solidFill>
              <a:latin typeface="Arial"/>
              <a:ea typeface="Arial"/>
              <a:cs typeface="Arial"/>
              <a:sym typeface="Arial"/>
            </a:endParaRPr>
          </a:p>
        </p:txBody>
      </p:sp>
      <p:sp>
        <p:nvSpPr>
          <p:cNvPr id="289" name="Shape 289"/>
          <p:cNvSpPr txBox="1"/>
          <p:nvPr/>
        </p:nvSpPr>
        <p:spPr>
          <a:xfrm>
            <a:off x="914400" y="1981200"/>
            <a:ext cx="7391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aphicFrame>
        <p:nvGraphicFramePr>
          <p:cNvPr id="290" name="Shape 290"/>
          <p:cNvGraphicFramePr/>
          <p:nvPr>
            <p:extLst>
              <p:ext uri="{D42A27DB-BD31-4B8C-83A1-F6EECF244321}">
                <p14:modId xmlns:p14="http://schemas.microsoft.com/office/powerpoint/2010/main" val="4230054414"/>
              </p:ext>
            </p:extLst>
          </p:nvPr>
        </p:nvGraphicFramePr>
        <p:xfrm>
          <a:off x="0" y="838200"/>
          <a:ext cx="9153125" cy="6336575"/>
        </p:xfrm>
        <a:graphic>
          <a:graphicData uri="http://schemas.openxmlformats.org/drawingml/2006/table">
            <a:tbl>
              <a:tblPr>
                <a:noFill/>
                <a:tableStyleId>{B2F54516-81E9-43F1-AC04-2B0F0CEA8BAA}</a:tableStyleId>
              </a:tblPr>
              <a:tblGrid>
                <a:gridCol w="2352275"/>
                <a:gridCol w="2266950"/>
                <a:gridCol w="2266950"/>
                <a:gridCol w="2266950"/>
              </a:tblGrid>
              <a:tr h="1908275">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Description of priority problem and its causes</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rgbClr val="FF0000"/>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Reason for choosing this problem</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Who is affected by the this problem</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Recommended tentative solution in terms of advocacy</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r>
              <a:tr h="4416325">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solidFill>
                            <a:schemeClr val="tx1"/>
                          </a:solidFill>
                          <a:latin typeface="Calibri"/>
                          <a:ea typeface="Calibri"/>
                          <a:cs typeface="Calibri"/>
                          <a:sym typeface="Calibri"/>
                        </a:rPr>
                        <a:t>Define the problem. Explain why it is an issue</a:t>
                      </a:r>
                      <a:r>
                        <a:rPr lang="en-US" sz="1400" u="none" strike="noStrike" cap="none" dirty="0">
                          <a:solidFill>
                            <a:schemeClr val="tx1"/>
                          </a:solidFill>
                        </a:rPr>
                        <a:t> </a:t>
                      </a:r>
                      <a:endParaRPr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0" marR="0" lvl="0" indent="0" algn="ctr" rtl="0">
                        <a:lnSpc>
                          <a:spcPct val="100000"/>
                        </a:lnSpc>
                        <a:spcBef>
                          <a:spcPts val="280"/>
                        </a:spcBef>
                        <a:spcAft>
                          <a:spcPts val="0"/>
                        </a:spcAft>
                        <a:buClr>
                          <a:schemeClr val="dk1"/>
                        </a:buClr>
                        <a:buSzPts val="1400"/>
                        <a:buFont typeface="Calibri"/>
                        <a:buNone/>
                      </a:pPr>
                      <a:r>
                        <a:rPr lang="en-US" sz="1400" u="none" strike="noStrike" cap="none" dirty="0">
                          <a:solidFill>
                            <a:schemeClr val="tx1"/>
                          </a:solidFill>
                          <a:latin typeface="Calibri"/>
                          <a:ea typeface="Calibri"/>
                          <a:cs typeface="Calibri"/>
                          <a:sym typeface="Calibri"/>
                        </a:rPr>
                        <a:t>***</a:t>
                      </a:r>
                      <a:endParaRPr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rgbClr val="FFFF00"/>
                        </a:buClr>
                        <a:buSzPts val="1400"/>
                        <a:buFont typeface="Calibri"/>
                        <a:buNone/>
                      </a:pPr>
                      <a:r>
                        <a:rPr lang="en-US" sz="1400" b="1" u="none" strike="noStrike" cap="none" dirty="0" err="1">
                          <a:solidFill>
                            <a:schemeClr val="tx1"/>
                          </a:solidFill>
                          <a:latin typeface="Calibri"/>
                          <a:ea typeface="Calibri"/>
                          <a:cs typeface="Calibri"/>
                          <a:sym typeface="Calibri"/>
                        </a:rPr>
                        <a:t>Eg</a:t>
                      </a:r>
                      <a:r>
                        <a:rPr lang="en-US" sz="1400" b="1" u="none" strike="noStrike" cap="none" dirty="0">
                          <a:solidFill>
                            <a:schemeClr val="tx1"/>
                          </a:solidFill>
                          <a:latin typeface="Calibri"/>
                          <a:ea typeface="Calibri"/>
                          <a:cs typeface="Calibri"/>
                          <a:sym typeface="Calibri"/>
                        </a:rPr>
                        <a:t>- Increased Teenage Pregnancy</a:t>
                      </a:r>
                      <a:endParaRPr b="1"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rgbClr val="0000FF"/>
                        </a:buClr>
                        <a:buSzPts val="1400"/>
                        <a:buFont typeface="Calibri"/>
                        <a:buNone/>
                      </a:pPr>
                      <a:r>
                        <a:rPr lang="en-US" sz="1400" u="none" strike="noStrike" cap="none" dirty="0" err="1">
                          <a:solidFill>
                            <a:schemeClr val="tx1"/>
                          </a:solidFill>
                          <a:latin typeface="Calibri"/>
                          <a:ea typeface="Calibri"/>
                          <a:cs typeface="Calibri"/>
                          <a:sym typeface="Calibri"/>
                        </a:rPr>
                        <a:t>Eg</a:t>
                      </a:r>
                      <a:r>
                        <a:rPr lang="en-US" sz="1400" u="none" strike="noStrike" cap="none" dirty="0">
                          <a:solidFill>
                            <a:schemeClr val="tx1"/>
                          </a:solidFill>
                          <a:latin typeface="Calibri"/>
                          <a:ea typeface="Calibri"/>
                          <a:cs typeface="Calibri"/>
                          <a:sym typeface="Calibri"/>
                        </a:rPr>
                        <a:t>. Road Accidents among youth</a:t>
                      </a:r>
                      <a:r>
                        <a:rPr lang="en-US" sz="1400" u="none" strike="noStrike" cap="none" dirty="0">
                          <a:solidFill>
                            <a:schemeClr val="tx1"/>
                          </a:solidFill>
                        </a:rPr>
                        <a:t> </a:t>
                      </a:r>
                      <a:endParaRPr sz="1400" u="none" strike="noStrike" cap="none" dirty="0">
                        <a:solidFill>
                          <a:schemeClr val="tx1"/>
                        </a:solidFill>
                        <a:latin typeface="Calibri"/>
                        <a:ea typeface="Calibri"/>
                        <a:cs typeface="Calibri"/>
                        <a:sym typeface="Calibri"/>
                      </a:endParaRPr>
                    </a:p>
                    <a:p>
                      <a:pPr marL="285750" marR="0" lvl="0" indent="-19685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285750" marR="0" lvl="0" indent="-19685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Calibri"/>
                        <a:buNone/>
                      </a:pPr>
                      <a:endParaRPr sz="1400" b="1" i="1" u="sng" strike="noStrike" cap="none" dirty="0">
                        <a:solidFill>
                          <a:schemeClr val="tx1"/>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med" len="med"/>
                      <a:tailEnd type="none" w="med" len="med"/>
                    </a:lnL>
                    <a:lnR w="12700" cap="flat" cmpd="sng">
                      <a:solidFill>
                        <a:srgbClr val="FF0000"/>
                      </a:solidFill>
                      <a:prstDash val="solid"/>
                      <a:round/>
                      <a:headEnd type="none" w="med" len="med"/>
                      <a:tailEnd type="none" w="med" len="med"/>
                    </a:lnR>
                    <a:lnT w="12700" cap="flat" cmpd="sng">
                      <a:solidFill>
                        <a:srgbClr val="FF0000"/>
                      </a:solidFill>
                      <a:prstDash val="solid"/>
                      <a:round/>
                      <a:headEnd type="none" w="med" len="med"/>
                      <a:tailEnd type="none" w="med" len="med"/>
                    </a:lnT>
                    <a:lnB w="28575" cap="flat" cmpd="sng">
                      <a:solidFill>
                        <a:srgbClr val="FF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solidFill>
                            <a:schemeClr val="tx1"/>
                          </a:solidFill>
                          <a:latin typeface="Calibri"/>
                          <a:ea typeface="Calibri"/>
                          <a:cs typeface="Calibri"/>
                          <a:sym typeface="Calibri"/>
                        </a:rPr>
                        <a:t>Why is it happening? Make sure to source data from newspapers, research </a:t>
                      </a:r>
                      <a:r>
                        <a:rPr lang="en-US" sz="1400" u="none" strike="noStrike" cap="none" dirty="0" err="1">
                          <a:solidFill>
                            <a:schemeClr val="tx1"/>
                          </a:solidFill>
                          <a:latin typeface="Calibri"/>
                          <a:ea typeface="Calibri"/>
                          <a:cs typeface="Calibri"/>
                          <a:sym typeface="Calibri"/>
                        </a:rPr>
                        <a:t>etc</a:t>
                      </a:r>
                      <a:r>
                        <a:rPr lang="en-US" sz="1400" u="none" strike="noStrike" cap="none" dirty="0">
                          <a:solidFill>
                            <a:schemeClr val="tx1"/>
                          </a:solidFill>
                        </a:rPr>
                        <a:t> </a:t>
                      </a:r>
                      <a:endParaRPr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ctr" rtl="0">
                        <a:lnSpc>
                          <a:spcPct val="100000"/>
                        </a:lnSpc>
                        <a:spcBef>
                          <a:spcPts val="280"/>
                        </a:spcBef>
                        <a:spcAft>
                          <a:spcPts val="0"/>
                        </a:spcAft>
                        <a:buClr>
                          <a:schemeClr val="dk1"/>
                        </a:buClr>
                        <a:buSzPts val="1400"/>
                        <a:buFont typeface="Times New Roman"/>
                        <a:buNone/>
                      </a:pPr>
                      <a:r>
                        <a:rPr lang="en-US" sz="1400" b="1" i="1" u="none" strike="noStrike" cap="none" dirty="0">
                          <a:solidFill>
                            <a:schemeClr val="tx1"/>
                          </a:solidFill>
                          <a:latin typeface="Times New Roman"/>
                          <a:ea typeface="Times New Roman"/>
                          <a:cs typeface="Times New Roman"/>
                          <a:sym typeface="Times New Roman"/>
                        </a:rPr>
                        <a:t>***</a:t>
                      </a:r>
                      <a:endParaRPr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280"/>
                        </a:spcBef>
                        <a:spcAft>
                          <a:spcPts val="0"/>
                        </a:spcAft>
                        <a:buClr>
                          <a:srgbClr val="FFFF00"/>
                        </a:buClr>
                        <a:buSzPts val="1400"/>
                        <a:buFont typeface="Calibri"/>
                        <a:buNone/>
                      </a:pPr>
                      <a:r>
                        <a:rPr lang="en-US" sz="1400" b="1" u="none" strike="noStrike" cap="none" dirty="0">
                          <a:solidFill>
                            <a:schemeClr val="tx1"/>
                          </a:solidFill>
                          <a:latin typeface="Calibri"/>
                          <a:ea typeface="Calibri"/>
                          <a:cs typeface="Calibri"/>
                          <a:sym typeface="Calibri"/>
                        </a:rPr>
                        <a:t>Rape &amp; Peer to Peer Unprotected Sex</a:t>
                      </a:r>
                      <a:endParaRPr sz="1400" b="1"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Calibri"/>
                        <a:buNone/>
                      </a:pPr>
                      <a:endParaRPr sz="1400"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rgbClr val="0000FF"/>
                        </a:buClr>
                        <a:buSzPts val="1400"/>
                        <a:buFont typeface="Calibri"/>
                        <a:buNone/>
                      </a:pPr>
                      <a:r>
                        <a:rPr lang="en-US" sz="1400" u="none" strike="noStrike" cap="none" dirty="0">
                          <a:solidFill>
                            <a:schemeClr val="tx1"/>
                          </a:solidFill>
                          <a:latin typeface="Calibri"/>
                          <a:ea typeface="Calibri"/>
                          <a:cs typeface="Calibri"/>
                          <a:sym typeface="Calibri"/>
                        </a:rPr>
                        <a:t>Increased marijuana edibles since the legalization  of ganja</a:t>
                      </a:r>
                      <a:r>
                        <a:rPr lang="en-US" sz="1400" u="none" strike="noStrike" cap="none" dirty="0">
                          <a:solidFill>
                            <a:schemeClr val="tx1"/>
                          </a:solidFill>
                        </a:rPr>
                        <a:t> </a:t>
                      </a:r>
                      <a:endParaRPr sz="1400" b="1" i="1" u="none" strike="noStrike" cap="none" dirty="0">
                        <a:solidFill>
                          <a:schemeClr val="tx1"/>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solidFill>
                            <a:schemeClr val="tx1"/>
                          </a:solidFill>
                          <a:latin typeface="Calibri"/>
                          <a:ea typeface="Calibri"/>
                          <a:cs typeface="Calibri"/>
                          <a:sym typeface="Calibri"/>
                        </a:rPr>
                        <a:t>Who is being affected? Identify the main group and any or indirect/ secondary </a:t>
                      </a:r>
                      <a:r>
                        <a:rPr lang="en-US" sz="1400" u="none" strike="noStrike" cap="none" dirty="0" smtClean="0">
                          <a:solidFill>
                            <a:schemeClr val="tx1"/>
                          </a:solidFill>
                          <a:latin typeface="Calibri"/>
                          <a:ea typeface="Calibri"/>
                          <a:cs typeface="Calibri"/>
                          <a:sym typeface="Calibri"/>
                        </a:rPr>
                        <a:t>groups and </a:t>
                      </a:r>
                      <a:r>
                        <a:rPr lang="en-US" sz="1400" u="none" strike="noStrike" cap="none" dirty="0">
                          <a:solidFill>
                            <a:schemeClr val="tx1"/>
                          </a:solidFill>
                          <a:latin typeface="Calibri"/>
                          <a:ea typeface="Calibri"/>
                          <a:cs typeface="Calibri"/>
                          <a:sym typeface="Calibri"/>
                        </a:rPr>
                        <a:t>explain the Impact</a:t>
                      </a:r>
                      <a:endParaRPr dirty="0">
                        <a:solidFill>
                          <a:schemeClr val="tx1"/>
                        </a:solidFill>
                      </a:endParaRPr>
                    </a:p>
                    <a:p>
                      <a:pPr marL="0" marR="0" lvl="0" indent="0" algn="ctr" rtl="0">
                        <a:lnSpc>
                          <a:spcPct val="100000"/>
                        </a:lnSpc>
                        <a:spcBef>
                          <a:spcPts val="280"/>
                        </a:spcBef>
                        <a:spcAft>
                          <a:spcPts val="0"/>
                        </a:spcAft>
                        <a:buClr>
                          <a:schemeClr val="dk1"/>
                        </a:buClr>
                        <a:buSzPts val="1400"/>
                        <a:buFont typeface="Calibri"/>
                        <a:buNone/>
                      </a:pPr>
                      <a:r>
                        <a:rPr lang="en-US" sz="1400" u="none" strike="noStrike" cap="none" dirty="0">
                          <a:solidFill>
                            <a:schemeClr val="tx1"/>
                          </a:solidFill>
                          <a:latin typeface="Calibri"/>
                          <a:ea typeface="Calibri"/>
                          <a:cs typeface="Calibri"/>
                          <a:sym typeface="Calibri"/>
                        </a:rPr>
                        <a:t>***</a:t>
                      </a:r>
                      <a:endParaRPr dirty="0">
                        <a:solidFill>
                          <a:schemeClr val="tx1"/>
                        </a:solidFill>
                      </a:endParaRPr>
                    </a:p>
                    <a:p>
                      <a:pPr marL="0" marR="0" lvl="0" indent="0" algn="l" rtl="0">
                        <a:lnSpc>
                          <a:spcPct val="100000"/>
                        </a:lnSpc>
                        <a:spcBef>
                          <a:spcPts val="280"/>
                        </a:spcBef>
                        <a:spcAft>
                          <a:spcPts val="0"/>
                        </a:spcAft>
                        <a:buClr>
                          <a:srgbClr val="FFFF00"/>
                        </a:buClr>
                        <a:buSzPts val="1400"/>
                        <a:buFont typeface="Calibri"/>
                        <a:buNone/>
                      </a:pPr>
                      <a:r>
                        <a:rPr lang="en-US" sz="1400" b="1" u="none" strike="noStrike" cap="none" dirty="0">
                          <a:solidFill>
                            <a:schemeClr val="tx1"/>
                          </a:solidFill>
                          <a:latin typeface="Calibri"/>
                          <a:ea typeface="Calibri"/>
                          <a:cs typeface="Calibri"/>
                          <a:sym typeface="Calibri"/>
                        </a:rPr>
                        <a:t>Teens, Babies, parents of teens</a:t>
                      </a:r>
                      <a:endParaRPr b="1"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1400" u="none" strike="noStrike" cap="none" dirty="0">
                          <a:solidFill>
                            <a:schemeClr val="tx1"/>
                          </a:solidFill>
                          <a:latin typeface="Calibri"/>
                          <a:ea typeface="Calibri"/>
                          <a:cs typeface="Calibri"/>
                          <a:sym typeface="Calibri"/>
                        </a:rPr>
                        <a:t>Several youth have lost their lives and limbs. Therefore impact on the development of the society</a:t>
                      </a:r>
                      <a:r>
                        <a:rPr lang="en-US" sz="1400" u="none" strike="noStrike" cap="none" dirty="0">
                          <a:solidFill>
                            <a:schemeClr val="tx1"/>
                          </a:solidFill>
                        </a:rPr>
                        <a:t> . </a:t>
                      </a:r>
                      <a:endParaRPr dirty="0">
                        <a:solidFill>
                          <a:schemeClr val="tx1"/>
                        </a:solidFill>
                      </a:endParaRPr>
                    </a:p>
                    <a:p>
                      <a:pPr marL="0" marR="0" lvl="0" indent="0" algn="l" rtl="0">
                        <a:spcBef>
                          <a:spcPts val="0"/>
                        </a:spcBef>
                        <a:spcAft>
                          <a:spcPts val="0"/>
                        </a:spcAft>
                        <a:buNone/>
                      </a:pPr>
                      <a:endParaRPr sz="1400" dirty="0">
                        <a:solidFill>
                          <a:schemeClr val="tx1"/>
                        </a:solidFill>
                      </a:endParaRPr>
                    </a:p>
                    <a:p>
                      <a:pPr marL="0" marR="0" lvl="0" indent="0" algn="l" rtl="0">
                        <a:spcBef>
                          <a:spcPts val="0"/>
                        </a:spcBef>
                        <a:spcAft>
                          <a:spcPts val="0"/>
                        </a:spcAft>
                        <a:buNone/>
                      </a:pPr>
                      <a:r>
                        <a:rPr lang="en-US" sz="1400" dirty="0">
                          <a:solidFill>
                            <a:schemeClr val="tx1"/>
                          </a:solidFill>
                          <a:latin typeface="Calibri"/>
                          <a:ea typeface="Calibri"/>
                          <a:cs typeface="Calibri"/>
                          <a:sym typeface="Calibri"/>
                        </a:rPr>
                        <a:t>Teen</a:t>
                      </a:r>
                      <a:endParaRPr sz="14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tx1"/>
                          </a:solidFill>
                          <a:latin typeface="Calibri"/>
                          <a:ea typeface="Calibri"/>
                          <a:cs typeface="Calibri"/>
                          <a:sym typeface="Calibri"/>
                        </a:rPr>
                        <a:t>Parents</a:t>
                      </a:r>
                      <a:endParaRPr sz="14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tx1"/>
                          </a:solidFill>
                          <a:latin typeface="Calibri"/>
                          <a:ea typeface="Calibri"/>
                          <a:cs typeface="Calibri"/>
                          <a:sym typeface="Calibri"/>
                        </a:rPr>
                        <a:t>Hospitals- increased trauma </a:t>
                      </a:r>
                      <a:endParaRPr sz="1400"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280"/>
                        </a:spcBef>
                        <a:spcAft>
                          <a:spcPts val="0"/>
                        </a:spcAft>
                        <a:buClr>
                          <a:schemeClr val="dk1"/>
                        </a:buClr>
                        <a:buSzPts val="1400"/>
                        <a:buFont typeface="Times New Roman"/>
                        <a:buNone/>
                      </a:pPr>
                      <a:r>
                        <a:rPr lang="en-US" sz="1400" b="1" i="1" u="none" strike="noStrike" cap="none" dirty="0">
                          <a:solidFill>
                            <a:schemeClr val="tx1"/>
                          </a:solidFill>
                          <a:latin typeface="Times New Roman"/>
                          <a:ea typeface="Times New Roman"/>
                          <a:cs typeface="Times New Roman"/>
                          <a:sym typeface="Times New Roman"/>
                        </a:rPr>
                        <a:t>-</a:t>
                      </a:r>
                      <a:endParaRPr dirty="0">
                        <a:solidFill>
                          <a:schemeClr val="tx1"/>
                        </a:solidFill>
                      </a:endParaRPr>
                    </a:p>
                    <a:p>
                      <a:pPr marL="0" marR="0" lvl="0" indent="0" algn="l" rtl="0">
                        <a:lnSpc>
                          <a:spcPct val="100000"/>
                        </a:lnSpc>
                        <a:spcBef>
                          <a:spcPts val="280"/>
                        </a:spcBef>
                        <a:spcAft>
                          <a:spcPts val="0"/>
                        </a:spcAft>
                        <a:buClr>
                          <a:srgbClr val="FFFF00"/>
                        </a:buClr>
                        <a:buSzPts val="1400"/>
                        <a:buFont typeface="Calibri"/>
                        <a:buNone/>
                      </a:pPr>
                      <a:r>
                        <a:rPr lang="en-US" sz="1400" b="1" dirty="0">
                          <a:solidFill>
                            <a:schemeClr val="tx1"/>
                          </a:solidFill>
                          <a:latin typeface="Calibri"/>
                          <a:ea typeface="Calibri"/>
                          <a:cs typeface="Calibri"/>
                          <a:sym typeface="Calibri"/>
                        </a:rPr>
                        <a:t>Advocacy Policy for Sexuality Education in Schools and Workplaces</a:t>
                      </a:r>
                      <a:endParaRPr b="1"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Times New Roman"/>
                        <a:buNone/>
                      </a:pPr>
                      <a:r>
                        <a:rPr lang="en-US" sz="1400" b="1" i="1" u="none" strike="noStrike" cap="none" dirty="0">
                          <a:solidFill>
                            <a:schemeClr val="tx1"/>
                          </a:solidFill>
                          <a:latin typeface="Times New Roman"/>
                          <a:ea typeface="Times New Roman"/>
                          <a:cs typeface="Times New Roman"/>
                          <a:sym typeface="Times New Roman"/>
                        </a:rPr>
                        <a:t> Lobbying Ministry of Health to create more educational campaigns on Marijuana use.</a:t>
                      </a:r>
                      <a:endParaRPr dirty="0">
                        <a:solidFill>
                          <a:schemeClr val="tx1"/>
                        </a:solidFill>
                      </a:endParaRPr>
                    </a:p>
                    <a:p>
                      <a:pPr marL="0" marR="0" lvl="0" indent="0" algn="l" rtl="0">
                        <a:lnSpc>
                          <a:spcPct val="100000"/>
                        </a:lnSpc>
                        <a:spcBef>
                          <a:spcPts val="280"/>
                        </a:spcBef>
                        <a:spcAft>
                          <a:spcPts val="0"/>
                        </a:spcAft>
                        <a:buClr>
                          <a:schemeClr val="dk1"/>
                        </a:buClr>
                        <a:buSzPts val="1400"/>
                        <a:buFont typeface="Calibri"/>
                        <a:buNone/>
                      </a:pPr>
                      <a:endParaRPr sz="1400" b="1" i="1"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280"/>
                        </a:spcBef>
                        <a:spcAft>
                          <a:spcPts val="0"/>
                        </a:spcAft>
                        <a:buClr>
                          <a:srgbClr val="0000FF"/>
                        </a:buClr>
                        <a:buSzPts val="1400"/>
                        <a:buFont typeface="Times New Roman"/>
                        <a:buNone/>
                      </a:pPr>
                      <a:r>
                        <a:rPr lang="en-US" sz="1400" b="1" i="1" u="none" strike="noStrike" cap="none" dirty="0" err="1">
                          <a:solidFill>
                            <a:schemeClr val="tx1"/>
                          </a:solidFill>
                          <a:latin typeface="Times New Roman"/>
                          <a:ea typeface="Times New Roman"/>
                          <a:cs typeface="Times New Roman"/>
                          <a:sym typeface="Times New Roman"/>
                        </a:rPr>
                        <a:t>Formalise</a:t>
                      </a:r>
                      <a:r>
                        <a:rPr lang="en-US" sz="1400" b="1" i="1" u="none" strike="noStrike" cap="none" dirty="0">
                          <a:solidFill>
                            <a:schemeClr val="tx1"/>
                          </a:solidFill>
                          <a:latin typeface="Times New Roman"/>
                          <a:ea typeface="Times New Roman"/>
                          <a:cs typeface="Times New Roman"/>
                          <a:sym typeface="Times New Roman"/>
                        </a:rPr>
                        <a:t> the distribution of edibles, approved by Bureau of Standards </a:t>
                      </a:r>
                      <a:endParaRPr sz="1400" b="1" i="1" u="none" strike="noStrike" cap="none" dirty="0">
                        <a:solidFill>
                          <a:schemeClr val="tx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r>
            </a:tbl>
          </a:graphicData>
        </a:graphic>
      </p:graphicFrame>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04800" y="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ACTIVITY: Develop Your Strategy</a:t>
            </a:r>
            <a:endParaRPr sz="3200" b="1" i="0" u="none" strike="noStrike" cap="none">
              <a:solidFill>
                <a:schemeClr val="lt1"/>
              </a:solidFill>
              <a:latin typeface="Arial"/>
              <a:ea typeface="Arial"/>
              <a:cs typeface="Arial"/>
              <a:sym typeface="Arial"/>
            </a:endParaRPr>
          </a:p>
        </p:txBody>
      </p:sp>
      <p:sp>
        <p:nvSpPr>
          <p:cNvPr id="297" name="Shape 297"/>
          <p:cNvSpPr txBox="1"/>
          <p:nvPr/>
        </p:nvSpPr>
        <p:spPr>
          <a:xfrm>
            <a:off x="914400" y="1981200"/>
            <a:ext cx="7391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aphicFrame>
        <p:nvGraphicFramePr>
          <p:cNvPr id="298" name="Shape 298"/>
          <p:cNvGraphicFramePr/>
          <p:nvPr>
            <p:extLst>
              <p:ext uri="{D42A27DB-BD31-4B8C-83A1-F6EECF244321}">
                <p14:modId xmlns:p14="http://schemas.microsoft.com/office/powerpoint/2010/main" val="54636227"/>
              </p:ext>
            </p:extLst>
          </p:nvPr>
        </p:nvGraphicFramePr>
        <p:xfrm>
          <a:off x="0" y="838200"/>
          <a:ext cx="9153150" cy="6913186"/>
        </p:xfrm>
        <a:graphic>
          <a:graphicData uri="http://schemas.openxmlformats.org/drawingml/2006/table">
            <a:tbl>
              <a:tblPr>
                <a:noFill/>
                <a:tableStyleId>{B2F54516-81E9-43F1-AC04-2B0F0CEA8BAA}</a:tableStyleId>
              </a:tblPr>
              <a:tblGrid>
                <a:gridCol w="1885350"/>
                <a:gridCol w="1816950"/>
                <a:gridCol w="1816950"/>
                <a:gridCol w="1816950"/>
                <a:gridCol w="1816950"/>
              </a:tblGrid>
              <a:tr h="1655375">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Strategy, Objectives &amp; Activity</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Partners</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Time Line</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Responsible Person</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FBF9F3"/>
                        </a:buClr>
                        <a:buSzPts val="2400"/>
                        <a:buFont typeface="Times New Roman"/>
                        <a:buNone/>
                      </a:pPr>
                      <a:r>
                        <a:rPr lang="en-US" sz="2400" b="1" i="0" u="none" strike="noStrike" cap="none" dirty="0">
                          <a:solidFill>
                            <a:schemeClr val="tx1"/>
                          </a:solidFill>
                          <a:latin typeface="Times New Roman"/>
                          <a:ea typeface="Times New Roman"/>
                          <a:cs typeface="Times New Roman"/>
                          <a:sym typeface="Times New Roman"/>
                        </a:rPr>
                        <a:t>Budget </a:t>
                      </a:r>
                      <a:endParaRPr sz="2400" b="1" i="0" u="none" strike="noStrike" cap="none" dirty="0">
                        <a:solidFill>
                          <a:schemeClr val="tx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FF"/>
                    </a:solidFill>
                  </a:tcPr>
                </a:tc>
              </a:tr>
              <a:tr h="4364425">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Objective: The aim of the advocacy. What is your intention? What is the hopeful outcome</a:t>
                      </a: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How are you going to achieve your objective or outcome</a:t>
                      </a:r>
                      <a:endParaRPr/>
                    </a:p>
                    <a:p>
                      <a:pPr marL="0" marR="0" lvl="0" indent="0" algn="l"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What are activities are you going to employ to get your outcome</a:t>
                      </a:r>
                      <a:r>
                        <a:rPr lang="en-US" sz="1600"/>
                        <a:t>  </a:t>
                      </a:r>
                      <a:endParaRPr sz="1600" b="1" i="1" u="sng" strike="noStrike" cap="none">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Who is going to help you achieve your outcome.</a:t>
                      </a:r>
                      <a:endParaRPr/>
                    </a:p>
                    <a:p>
                      <a:pPr marL="0" marR="0" lvl="0" indent="0" algn="l"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Advocacy plans can be more effective if partners are involved and reduced duplication</a:t>
                      </a:r>
                      <a:r>
                        <a:rPr lang="en-US" sz="1600"/>
                        <a:t> </a:t>
                      </a:r>
                      <a:endParaRPr sz="1600" b="1" i="1" u="none" strike="noStrike" cap="none">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Realistic Time line to achieve objective. It may be years</a:t>
                      </a:r>
                      <a:r>
                        <a:rPr lang="en-US" sz="1600" dirty="0"/>
                        <a:t> .</a:t>
                      </a:r>
                      <a:endParaRPr sz="1600" b="1" i="1"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Who from your team or which one of your partners is responsible for this action</a:t>
                      </a:r>
                      <a:r>
                        <a:rPr lang="en-US" sz="1600"/>
                        <a:t> </a:t>
                      </a:r>
                      <a:endParaRPr sz="1600" b="1" i="1" u="none" strike="noStrike" cap="none">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imes New Roman"/>
                        <a:buNone/>
                      </a:pPr>
                      <a:r>
                        <a:rPr lang="en-US" sz="1600" b="1" i="1" u="none" strike="noStrike" cap="none" dirty="0">
                          <a:solidFill>
                            <a:schemeClr val="dk1"/>
                          </a:solidFill>
                          <a:latin typeface="Times New Roman"/>
                          <a:ea typeface="Times New Roman"/>
                          <a:cs typeface="Times New Roman"/>
                          <a:sym typeface="Times New Roman"/>
                        </a:rPr>
                        <a:t>Items:</a:t>
                      </a:r>
                      <a:endParaRPr dirty="0"/>
                    </a:p>
                    <a:p>
                      <a:pPr marL="285750" marR="0" lvl="0" indent="-285750" algn="l" rtl="0">
                        <a:lnSpc>
                          <a:spcPct val="100000"/>
                        </a:lnSpc>
                        <a:spcBef>
                          <a:spcPts val="320"/>
                        </a:spcBef>
                        <a:spcAft>
                          <a:spcPts val="0"/>
                        </a:spcAft>
                        <a:buClr>
                          <a:schemeClr val="dk1"/>
                        </a:buClr>
                        <a:buSzPts val="1600"/>
                        <a:buFont typeface="Times New Roman"/>
                        <a:buChar char="-"/>
                      </a:pPr>
                      <a:r>
                        <a:rPr lang="en-US" sz="1600" b="1" i="1" u="none" strike="noStrike" cap="none" dirty="0">
                          <a:solidFill>
                            <a:schemeClr val="dk1"/>
                          </a:solidFill>
                          <a:latin typeface="Times New Roman"/>
                          <a:ea typeface="Times New Roman"/>
                          <a:cs typeface="Times New Roman"/>
                          <a:sym typeface="Times New Roman"/>
                        </a:rPr>
                        <a:t>Activities</a:t>
                      </a:r>
                      <a:endParaRPr dirty="0"/>
                    </a:p>
                    <a:p>
                      <a:pPr marL="285750" marR="0" lvl="0" indent="-285750" algn="l" rtl="0">
                        <a:lnSpc>
                          <a:spcPct val="100000"/>
                        </a:lnSpc>
                        <a:spcBef>
                          <a:spcPts val="320"/>
                        </a:spcBef>
                        <a:spcAft>
                          <a:spcPts val="0"/>
                        </a:spcAft>
                        <a:buClr>
                          <a:schemeClr val="dk1"/>
                        </a:buClr>
                        <a:buSzPts val="1600"/>
                        <a:buFont typeface="Times New Roman"/>
                        <a:buChar char="-"/>
                      </a:pPr>
                      <a:r>
                        <a:rPr lang="en-US" sz="1600" b="1" i="1" u="none" strike="noStrike" cap="none" dirty="0">
                          <a:solidFill>
                            <a:schemeClr val="dk1"/>
                          </a:solidFill>
                          <a:latin typeface="Times New Roman"/>
                          <a:ea typeface="Times New Roman"/>
                          <a:cs typeface="Times New Roman"/>
                          <a:sym typeface="Times New Roman"/>
                        </a:rPr>
                        <a:t>Media Distribution</a:t>
                      </a:r>
                      <a:endParaRPr dirty="0"/>
                    </a:p>
                    <a:p>
                      <a:pPr marL="285750" marR="0" lvl="0" indent="-285750" algn="l" rtl="0">
                        <a:lnSpc>
                          <a:spcPct val="100000"/>
                        </a:lnSpc>
                        <a:spcBef>
                          <a:spcPts val="320"/>
                        </a:spcBef>
                        <a:spcAft>
                          <a:spcPts val="0"/>
                        </a:spcAft>
                        <a:buClr>
                          <a:schemeClr val="dk1"/>
                        </a:buClr>
                        <a:buSzPts val="1600"/>
                        <a:buFont typeface="Times New Roman"/>
                        <a:buChar char="-"/>
                      </a:pPr>
                      <a:r>
                        <a:rPr lang="en-US" sz="1600" b="1" i="1" u="none" strike="noStrike" cap="none" dirty="0">
                          <a:solidFill>
                            <a:schemeClr val="dk1"/>
                          </a:solidFill>
                          <a:latin typeface="Times New Roman"/>
                          <a:ea typeface="Times New Roman"/>
                          <a:cs typeface="Times New Roman"/>
                          <a:sym typeface="Times New Roman"/>
                        </a:rPr>
                        <a:t>Fliers, items</a:t>
                      </a:r>
                      <a:endParaRPr dirty="0"/>
                    </a:p>
                    <a:p>
                      <a:pPr marL="285750" marR="0" lvl="0" indent="-285750" algn="l" rtl="0">
                        <a:lnSpc>
                          <a:spcPct val="100000"/>
                        </a:lnSpc>
                        <a:spcBef>
                          <a:spcPts val="320"/>
                        </a:spcBef>
                        <a:spcAft>
                          <a:spcPts val="0"/>
                        </a:spcAft>
                        <a:buClr>
                          <a:schemeClr val="dk1"/>
                        </a:buClr>
                        <a:buSzPts val="1600"/>
                        <a:buFont typeface="Times New Roman"/>
                        <a:buChar char="-"/>
                      </a:pPr>
                      <a:r>
                        <a:rPr lang="en-US" sz="1600" b="1" i="1" u="none" strike="noStrike" cap="none" dirty="0">
                          <a:solidFill>
                            <a:schemeClr val="dk1"/>
                          </a:solidFill>
                          <a:latin typeface="Times New Roman"/>
                          <a:ea typeface="Times New Roman"/>
                          <a:cs typeface="Times New Roman"/>
                          <a:sym typeface="Times New Roman"/>
                        </a:rPr>
                        <a:t>Staffing</a:t>
                      </a:r>
                      <a:endParaRPr dirty="0"/>
                    </a:p>
                    <a:p>
                      <a:pPr marL="285750" marR="0" lvl="0" indent="-285750" algn="l" rtl="0">
                        <a:lnSpc>
                          <a:spcPct val="100000"/>
                        </a:lnSpc>
                        <a:spcBef>
                          <a:spcPts val="320"/>
                        </a:spcBef>
                        <a:spcAft>
                          <a:spcPts val="0"/>
                        </a:spcAft>
                        <a:buClr>
                          <a:schemeClr val="dk1"/>
                        </a:buClr>
                        <a:buSzPts val="1600"/>
                        <a:buFont typeface="Times New Roman"/>
                        <a:buChar char="-"/>
                      </a:pPr>
                      <a:r>
                        <a:rPr lang="en-US" sz="1600" b="1" i="1" u="none" strike="noStrike" cap="none" dirty="0">
                          <a:solidFill>
                            <a:schemeClr val="dk1"/>
                          </a:solidFill>
                          <a:latin typeface="Times New Roman"/>
                          <a:ea typeface="Times New Roman"/>
                          <a:cs typeface="Times New Roman"/>
                          <a:sym typeface="Times New Roman"/>
                        </a:rPr>
                        <a:t>Logistics</a:t>
                      </a:r>
                      <a:endParaRPr dirty="0"/>
                    </a:p>
                    <a:p>
                      <a:pPr marL="285750" marR="0" lvl="0" indent="-184150" algn="l" rtl="0">
                        <a:lnSpc>
                          <a:spcPct val="100000"/>
                        </a:lnSpc>
                        <a:spcBef>
                          <a:spcPts val="320"/>
                        </a:spcBef>
                        <a:spcAft>
                          <a:spcPts val="0"/>
                        </a:spcAft>
                        <a:buClr>
                          <a:schemeClr val="dk1"/>
                        </a:buClr>
                        <a:buSzPts val="1600"/>
                        <a:buFont typeface="Calibri"/>
                        <a:buNone/>
                      </a:pPr>
                      <a:endParaRPr sz="1600" b="1" i="1"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FFFFF"/>
                    </a:solidFill>
                  </a:tcPr>
                </a:tc>
              </a:tr>
            </a:tbl>
          </a:graphicData>
        </a:graphic>
      </p:graphicFrame>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1524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Monitoring and Evaluation </a:t>
            </a:r>
            <a:endParaRPr sz="3600" b="1" i="0" u="none" strike="noStrike" cap="none">
              <a:solidFill>
                <a:schemeClr val="lt1"/>
              </a:solidFill>
              <a:latin typeface="Calibri"/>
              <a:ea typeface="Calibri"/>
              <a:cs typeface="Calibri"/>
              <a:sym typeface="Calibri"/>
            </a:endParaRPr>
          </a:p>
        </p:txBody>
      </p:sp>
      <p:sp>
        <p:nvSpPr>
          <p:cNvPr id="305" name="Shape 305"/>
          <p:cNvSpPr txBox="1">
            <a:spLocks noGrp="1"/>
          </p:cNvSpPr>
          <p:nvPr>
            <p:ph type="body" idx="1"/>
          </p:nvPr>
        </p:nvSpPr>
        <p:spPr>
          <a:xfrm>
            <a:off x="457200" y="1219200"/>
            <a:ext cx="8534400" cy="4860925"/>
          </a:xfrm>
          <a:prstGeom prst="rect">
            <a:avLst/>
          </a:prstGeom>
          <a:noFill/>
          <a:ln>
            <a:noFill/>
          </a:ln>
        </p:spPr>
        <p:txBody>
          <a:bodyPr spcFirstLastPara="1" wrap="square" lIns="91425" tIns="45700" rIns="91425" bIns="45700" anchor="t" anchorCtr="0">
            <a:noAutofit/>
          </a:bodyPr>
          <a:lstStyle/>
          <a:p>
            <a:pPr marL="571500" marR="0" lvl="0" indent="-342900" algn="l" rtl="0">
              <a:lnSpc>
                <a:spcPct val="110000"/>
              </a:lnSpc>
              <a:spcBef>
                <a:spcPts val="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Is one of the most Important elements in an advocacy plan </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TV Shows , School Tours, Outreach</a:t>
            </a:r>
            <a:endParaRPr sz="3600" b="1" i="0" u="none" strike="noStrike" cap="none">
              <a:solidFill>
                <a:schemeClr val="lt1"/>
              </a:solidFill>
              <a:latin typeface="Arial"/>
              <a:ea typeface="Arial"/>
              <a:cs typeface="Arial"/>
              <a:sym typeface="Arial"/>
            </a:endParaRPr>
          </a:p>
        </p:txBody>
      </p:sp>
      <p:pic>
        <p:nvPicPr>
          <p:cNvPr id="121" name="Shape 121" descr="Screen Shot 2017-10-08 at 7.35.24 PM.png"/>
          <p:cNvPicPr preferRelativeResize="0">
            <a:picLocks noGrp="1"/>
          </p:cNvPicPr>
          <p:nvPr>
            <p:ph type="body" idx="1"/>
          </p:nvPr>
        </p:nvPicPr>
        <p:blipFill rotWithShape="1">
          <a:blip r:embed="rId3">
            <a:alphaModFix/>
          </a:blip>
          <a:srcRect t="6450" b="6449"/>
          <a:stretch/>
        </p:blipFill>
        <p:spPr>
          <a:xfrm>
            <a:off x="609600" y="1219200"/>
            <a:ext cx="7848600" cy="3962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28600"/>
            <a:ext cx="8915400" cy="152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dirty="0" smtClean="0"/>
              <a:t>1. </a:t>
            </a:r>
            <a:r>
              <a:rPr lang="en-US" sz="4000" b="1" i="0" u="none" strike="noStrike" cap="none" dirty="0" smtClean="0">
                <a:solidFill>
                  <a:schemeClr val="lt1"/>
                </a:solidFill>
                <a:latin typeface="Arial"/>
                <a:ea typeface="Arial"/>
                <a:cs typeface="Arial"/>
                <a:sym typeface="Arial"/>
              </a:rPr>
              <a:t>Advocacy </a:t>
            </a:r>
            <a:r>
              <a:rPr lang="en-US" sz="4000" dirty="0"/>
              <a:t>A</a:t>
            </a:r>
            <a:r>
              <a:rPr lang="en-US" sz="4000" b="1" i="0" u="none" strike="noStrike" cap="none" dirty="0" smtClean="0">
                <a:solidFill>
                  <a:schemeClr val="lt1"/>
                </a:solidFill>
                <a:latin typeface="Arial"/>
                <a:ea typeface="Arial"/>
                <a:cs typeface="Arial"/>
                <a:sym typeface="Arial"/>
              </a:rPr>
              <a:t>ction </a:t>
            </a:r>
            <a:r>
              <a:rPr lang="en-US" sz="4000" dirty="0"/>
              <a:t>P</a:t>
            </a:r>
            <a:r>
              <a:rPr lang="en-US" sz="4000" b="1" i="0" u="none" strike="noStrike" cap="none" dirty="0" smtClean="0">
                <a:solidFill>
                  <a:schemeClr val="lt1"/>
                </a:solidFill>
                <a:latin typeface="Arial"/>
                <a:ea typeface="Arial"/>
                <a:cs typeface="Arial"/>
                <a:sym typeface="Arial"/>
              </a:rPr>
              <a:t>lan </a:t>
            </a:r>
            <a:r>
              <a:rPr lang="en-US" sz="4000" dirty="0"/>
              <a:t>M</a:t>
            </a:r>
            <a:r>
              <a:rPr lang="en-US" sz="4000" b="1" i="0" u="none" strike="noStrike" cap="none" dirty="0" smtClean="0">
                <a:solidFill>
                  <a:schemeClr val="lt1"/>
                </a:solidFill>
                <a:latin typeface="Arial"/>
                <a:ea typeface="Arial"/>
                <a:cs typeface="Arial"/>
                <a:sym typeface="Arial"/>
              </a:rPr>
              <a:t>atrix</a:t>
            </a:r>
            <a:endParaRPr sz="3600" b="1" i="0" u="none" strike="noStrike" cap="none" dirty="0">
              <a:solidFill>
                <a:schemeClr val="lt1"/>
              </a:solidFill>
              <a:latin typeface="Arial"/>
              <a:ea typeface="Arial"/>
              <a:cs typeface="Arial"/>
              <a:sym typeface="Arial"/>
            </a:endParaRPr>
          </a:p>
        </p:txBody>
      </p:sp>
      <p:sp>
        <p:nvSpPr>
          <p:cNvPr id="322" name="Shape 322"/>
          <p:cNvSpPr txBox="1"/>
          <p:nvPr/>
        </p:nvSpPr>
        <p:spPr>
          <a:xfrm>
            <a:off x="533400" y="1752600"/>
            <a:ext cx="8077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aphicFrame>
        <p:nvGraphicFramePr>
          <p:cNvPr id="323" name="Shape 323"/>
          <p:cNvGraphicFramePr/>
          <p:nvPr>
            <p:extLst>
              <p:ext uri="{D42A27DB-BD31-4B8C-83A1-F6EECF244321}">
                <p14:modId xmlns:p14="http://schemas.microsoft.com/office/powerpoint/2010/main" val="1434928208"/>
              </p:ext>
            </p:extLst>
          </p:nvPr>
        </p:nvGraphicFramePr>
        <p:xfrm>
          <a:off x="0" y="943114"/>
          <a:ext cx="9144000" cy="6521590"/>
        </p:xfrm>
        <a:graphic>
          <a:graphicData uri="http://schemas.openxmlformats.org/drawingml/2006/table">
            <a:tbl>
              <a:tblPr>
                <a:noFill/>
                <a:tableStyleId>{B2F54516-81E9-43F1-AC04-2B0F0CEA8BAA}</a:tableStyleId>
              </a:tblPr>
              <a:tblGrid>
                <a:gridCol w="2972846"/>
                <a:gridCol w="1549779"/>
                <a:gridCol w="1559526"/>
                <a:gridCol w="3061849"/>
              </a:tblGrid>
              <a:tr h="824100">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dirty="0" smtClean="0">
                          <a:solidFill>
                            <a:schemeClr val="dk1"/>
                          </a:solidFill>
                          <a:latin typeface="Times New Roman"/>
                          <a:ea typeface="Times New Roman"/>
                          <a:cs typeface="Times New Roman"/>
                          <a:sym typeface="Times New Roman"/>
                        </a:rPr>
                        <a:t>Definition</a:t>
                      </a:r>
                      <a:r>
                        <a:rPr lang="en-US" sz="2400" b="1" i="0" u="none" strike="noStrike" cap="none" baseline="0" dirty="0" smtClean="0">
                          <a:solidFill>
                            <a:schemeClr val="dk1"/>
                          </a:solidFill>
                          <a:latin typeface="Times New Roman"/>
                          <a:ea typeface="Times New Roman"/>
                          <a:cs typeface="Times New Roman"/>
                          <a:sym typeface="Times New Roman"/>
                        </a:rPr>
                        <a:t> of Problem</a:t>
                      </a:r>
                      <a:endParaRPr sz="2400" b="1" i="0" u="none" strike="noStrike" cap="none" dirty="0">
                        <a:solidFill>
                          <a:schemeClr val="dk1"/>
                        </a:solidFill>
                        <a:latin typeface="Times New Roman"/>
                        <a:ea typeface="Times New Roman"/>
                        <a:cs typeface="Times New Roman"/>
                        <a:sym typeface="Times New Roman"/>
                      </a:endParaRPr>
                    </a:p>
                  </a:txBody>
                  <a:tcPr marL="91450" marR="91450" marT="45725" marB="45725" anchor="ctr">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dirty="0" smtClean="0">
                          <a:solidFill>
                            <a:schemeClr val="dk1"/>
                          </a:solidFill>
                          <a:latin typeface="Times New Roman"/>
                          <a:ea typeface="Times New Roman"/>
                          <a:cs typeface="Times New Roman"/>
                          <a:sym typeface="Times New Roman"/>
                        </a:rPr>
                        <a:t>Reason for choosing Problem</a:t>
                      </a:r>
                      <a:endParaRPr sz="2400" b="1" i="0" u="none" strike="noStrike" cap="none" dirty="0">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dirty="0" smtClean="0">
                          <a:solidFill>
                            <a:schemeClr val="dk1"/>
                          </a:solidFill>
                          <a:latin typeface="Times New Roman"/>
                          <a:ea typeface="Times New Roman"/>
                          <a:cs typeface="Times New Roman"/>
                          <a:sym typeface="Times New Roman"/>
                        </a:rPr>
                        <a:t>Who is affected by the</a:t>
                      </a:r>
                      <a:r>
                        <a:rPr lang="en-US" sz="2400" b="1" baseline="0" dirty="0" smtClean="0">
                          <a:solidFill>
                            <a:schemeClr val="dk1"/>
                          </a:solidFill>
                          <a:latin typeface="Times New Roman"/>
                          <a:ea typeface="Times New Roman"/>
                          <a:cs typeface="Times New Roman"/>
                          <a:sym typeface="Times New Roman"/>
                        </a:rPr>
                        <a:t> Problem</a:t>
                      </a:r>
                      <a:endParaRPr sz="2400" b="1" i="0" u="none" strike="noStrike" cap="none" dirty="0">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dirty="0" smtClean="0">
                          <a:solidFill>
                            <a:schemeClr val="dk1"/>
                          </a:solidFill>
                          <a:latin typeface="Times New Roman"/>
                          <a:ea typeface="Times New Roman"/>
                          <a:cs typeface="Times New Roman"/>
                          <a:sym typeface="Times New Roman"/>
                        </a:rPr>
                        <a:t>Recommend a solution in terms of Advocacy</a:t>
                      </a:r>
                      <a:endParaRPr lang="en-US" sz="2400" b="1" i="0" u="none" strike="noStrike" cap="none" dirty="0">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4967100">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r>
            </a:tbl>
          </a:graphicData>
        </a:graphic>
      </p:graphicFrame>
      <p:pic>
        <p:nvPicPr>
          <p:cNvPr id="324" name="Shape 324" descr="TALK UP YOUT ONLY OFFICIAL-LOGO (1).png"/>
          <p:cNvPicPr preferRelativeResize="0"/>
          <p:nvPr/>
        </p:nvPicPr>
        <p:blipFill rotWithShape="1">
          <a:blip r:embed="rId3">
            <a:alphaModFix/>
          </a:blip>
          <a:srcRect/>
          <a:stretch/>
        </p:blipFill>
        <p:spPr>
          <a:xfrm>
            <a:off x="7914393" y="6269181"/>
            <a:ext cx="1229607" cy="796637"/>
          </a:xfrm>
          <a:prstGeom prst="rect">
            <a:avLst/>
          </a:prstGeom>
          <a:noFill/>
          <a:ln>
            <a:noFill/>
          </a:ln>
        </p:spPr>
      </p:pic>
      <p:pic>
        <p:nvPicPr>
          <p:cNvPr id="325" name="Shape 325" descr="TUY Activity.png"/>
          <p:cNvPicPr preferRelativeResize="0"/>
          <p:nvPr/>
        </p:nvPicPr>
        <p:blipFill rotWithShape="1">
          <a:blip r:embed="rId4">
            <a:alphaModFix/>
          </a:blip>
          <a:srcRect/>
          <a:stretch/>
        </p:blipFill>
        <p:spPr>
          <a:xfrm>
            <a:off x="7822030" y="1"/>
            <a:ext cx="1139476" cy="943114"/>
          </a:xfrm>
          <a:prstGeom prst="rect">
            <a:avLst/>
          </a:prstGeom>
          <a:noFill/>
          <a:ln>
            <a:noFill/>
          </a:ln>
        </p:spPr>
      </p:pic>
      <p:pic>
        <p:nvPicPr>
          <p:cNvPr id="2" name="Picture 1" descr="UNDEF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969" y="6622110"/>
            <a:ext cx="1589061" cy="318185"/>
          </a:xfrm>
          <a:prstGeom prst="rect">
            <a:avLst/>
          </a:prstGeom>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28600"/>
            <a:ext cx="8915400" cy="152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b="1" i="0" u="none" strike="noStrike" cap="none" dirty="0" smtClean="0">
                <a:solidFill>
                  <a:schemeClr val="lt1"/>
                </a:solidFill>
                <a:sym typeface="Arial"/>
              </a:rPr>
              <a:t>2. Advocacy Action </a:t>
            </a:r>
            <a:r>
              <a:rPr lang="en-US" sz="4000" dirty="0"/>
              <a:t>P</a:t>
            </a:r>
            <a:r>
              <a:rPr lang="en-US" sz="4000" b="1" i="0" u="none" strike="noStrike" cap="none" dirty="0" smtClean="0">
                <a:solidFill>
                  <a:schemeClr val="lt1"/>
                </a:solidFill>
                <a:sym typeface="Arial"/>
              </a:rPr>
              <a:t>lan </a:t>
            </a:r>
            <a:r>
              <a:rPr lang="en-US" sz="4000" dirty="0"/>
              <a:t>M</a:t>
            </a:r>
            <a:r>
              <a:rPr lang="en-US" sz="4000" b="1" i="0" u="none" strike="noStrike" cap="none" dirty="0" smtClean="0">
                <a:solidFill>
                  <a:schemeClr val="lt1"/>
                </a:solidFill>
                <a:sym typeface="Arial"/>
              </a:rPr>
              <a:t>atrix</a:t>
            </a:r>
            <a:endParaRPr sz="4000" b="1" i="0" u="none" strike="noStrike" cap="none" dirty="0">
              <a:solidFill>
                <a:schemeClr val="lt1"/>
              </a:solidFill>
              <a:sym typeface="Arial"/>
            </a:endParaRPr>
          </a:p>
        </p:txBody>
      </p:sp>
      <p:sp>
        <p:nvSpPr>
          <p:cNvPr id="322" name="Shape 322"/>
          <p:cNvSpPr txBox="1"/>
          <p:nvPr/>
        </p:nvSpPr>
        <p:spPr>
          <a:xfrm>
            <a:off x="533400" y="1752600"/>
            <a:ext cx="8077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aphicFrame>
        <p:nvGraphicFramePr>
          <p:cNvPr id="323" name="Shape 323"/>
          <p:cNvGraphicFramePr/>
          <p:nvPr>
            <p:extLst>
              <p:ext uri="{D42A27DB-BD31-4B8C-83A1-F6EECF244321}">
                <p14:modId xmlns:p14="http://schemas.microsoft.com/office/powerpoint/2010/main" val="1723929996"/>
              </p:ext>
            </p:extLst>
          </p:nvPr>
        </p:nvGraphicFramePr>
        <p:xfrm>
          <a:off x="0" y="907107"/>
          <a:ext cx="9144000" cy="5958163"/>
        </p:xfrm>
        <a:graphic>
          <a:graphicData uri="http://schemas.openxmlformats.org/drawingml/2006/table">
            <a:tbl>
              <a:tblPr>
                <a:noFill/>
                <a:tableStyleId>{B2F54516-81E9-43F1-AC04-2B0F0CEA8BAA}</a:tableStyleId>
              </a:tblPr>
              <a:tblGrid>
                <a:gridCol w="2905125"/>
                <a:gridCol w="1514475"/>
                <a:gridCol w="1524000"/>
                <a:gridCol w="1752600"/>
                <a:gridCol w="1447800"/>
              </a:tblGrid>
              <a:tr h="815698">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Strategy, Objectives &amp; Activities</a:t>
                      </a:r>
                      <a:endParaRPr sz="2400" b="1" i="0" u="none" strike="noStrike" cap="none">
                        <a:solidFill>
                          <a:schemeClr val="dk1"/>
                        </a:solidFill>
                        <a:latin typeface="Times New Roman"/>
                        <a:ea typeface="Times New Roman"/>
                        <a:cs typeface="Times New Roman"/>
                        <a:sym typeface="Times New Roman"/>
                      </a:endParaRPr>
                    </a:p>
                  </a:txBody>
                  <a:tcPr marL="91450" marR="91450" marT="45725" marB="45725" anchor="ctr">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Partners</a:t>
                      </a:r>
                      <a:endParaRPr sz="2400" b="1"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a:solidFill>
                            <a:schemeClr val="dk1"/>
                          </a:solidFill>
                          <a:latin typeface="Times New Roman"/>
                          <a:ea typeface="Times New Roman"/>
                          <a:cs typeface="Times New Roman"/>
                          <a:sym typeface="Times New Roman"/>
                        </a:rPr>
                        <a:t>Timeline</a:t>
                      </a:r>
                      <a:endParaRPr sz="2400" b="1"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Responsible Person  </a:t>
                      </a:r>
                      <a:endParaRPr sz="2400" b="1"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dirty="0">
                          <a:solidFill>
                            <a:schemeClr val="dk1"/>
                          </a:solidFill>
                          <a:latin typeface="Times New Roman"/>
                          <a:ea typeface="Times New Roman"/>
                          <a:cs typeface="Times New Roman"/>
                          <a:sym typeface="Times New Roman"/>
                        </a:rPr>
                        <a:t>Budget</a:t>
                      </a:r>
                      <a:endParaRPr sz="2400" b="1" i="0" u="none" strike="noStrike" cap="none" dirty="0">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5135193">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bg1"/>
                    </a:solidFill>
                  </a:tcPr>
                </a:tc>
              </a:tr>
            </a:tbl>
          </a:graphicData>
        </a:graphic>
      </p:graphicFrame>
      <p:pic>
        <p:nvPicPr>
          <p:cNvPr id="324" name="Shape 324" descr="TALK UP YOUT ONLY OFFICIAL-LOGO (1).png"/>
          <p:cNvPicPr preferRelativeResize="0"/>
          <p:nvPr/>
        </p:nvPicPr>
        <p:blipFill rotWithShape="1">
          <a:blip r:embed="rId3">
            <a:alphaModFix/>
          </a:blip>
          <a:srcRect/>
          <a:stretch/>
        </p:blipFill>
        <p:spPr>
          <a:xfrm>
            <a:off x="7789997" y="5944410"/>
            <a:ext cx="1233931" cy="946424"/>
          </a:xfrm>
          <a:prstGeom prst="rect">
            <a:avLst/>
          </a:prstGeom>
          <a:noFill/>
          <a:ln>
            <a:noFill/>
          </a:ln>
        </p:spPr>
      </p:pic>
      <p:pic>
        <p:nvPicPr>
          <p:cNvPr id="325" name="Shape 325" descr="TUY Activity.png"/>
          <p:cNvPicPr preferRelativeResize="0"/>
          <p:nvPr/>
        </p:nvPicPr>
        <p:blipFill rotWithShape="1">
          <a:blip r:embed="rId4">
            <a:alphaModFix/>
          </a:blip>
          <a:srcRect/>
          <a:stretch/>
        </p:blipFill>
        <p:spPr>
          <a:xfrm>
            <a:off x="7958803" y="0"/>
            <a:ext cx="922203" cy="852043"/>
          </a:xfrm>
          <a:prstGeom prst="rect">
            <a:avLst/>
          </a:prstGeom>
          <a:noFill/>
          <a:ln>
            <a:noFill/>
          </a:ln>
        </p:spPr>
      </p:pic>
      <p:pic>
        <p:nvPicPr>
          <p:cNvPr id="2" name="Picture 1" descr="UNDEF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033" y="6346364"/>
            <a:ext cx="1591967" cy="415589"/>
          </a:xfrm>
          <a:prstGeom prst="rect">
            <a:avLst/>
          </a:prstGeom>
        </p:spPr>
      </p:pic>
    </p:spTree>
    <p:extLst>
      <p:ext uri="{BB962C8B-B14F-4D97-AF65-F5344CB8AC3E}">
        <p14:creationId xmlns:p14="http://schemas.microsoft.com/office/powerpoint/2010/main" val="360681886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1524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Advocacy Tips</a:t>
            </a:r>
            <a:endParaRPr/>
          </a:p>
        </p:txBody>
      </p:sp>
      <p:sp>
        <p:nvSpPr>
          <p:cNvPr id="333" name="Shape 333"/>
          <p:cNvSpPr txBox="1">
            <a:spLocks noGrp="1"/>
          </p:cNvSpPr>
          <p:nvPr>
            <p:ph type="body" idx="1"/>
          </p:nvPr>
        </p:nvSpPr>
        <p:spPr>
          <a:xfrm>
            <a:off x="457200" y="1219200"/>
            <a:ext cx="8534400" cy="4860925"/>
          </a:xfrm>
          <a:prstGeom prst="rect">
            <a:avLst/>
          </a:prstGeom>
          <a:noFill/>
          <a:ln>
            <a:noFill/>
          </a:ln>
        </p:spPr>
        <p:txBody>
          <a:bodyPr spcFirstLastPara="1" wrap="square" lIns="91425" tIns="45700" rIns="91425" bIns="45700" anchor="t" anchorCtr="0">
            <a:noAutofit/>
          </a:bodyPr>
          <a:lstStyle/>
          <a:p>
            <a:pPr marL="571500" marR="0" lvl="0" indent="-342900" algn="l" rtl="0">
              <a:lnSpc>
                <a:spcPct val="110000"/>
              </a:lnSpc>
              <a:spcBef>
                <a:spcPts val="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Be confident.  Tell your story and share your experiences with your elected leaders.</a:t>
            </a:r>
            <a:endParaRPr/>
          </a:p>
          <a:p>
            <a:pPr marL="571500" marR="0" lvl="0" indent="-342900" algn="l" rtl="0">
              <a:lnSpc>
                <a:spcPct val="110000"/>
              </a:lnSpc>
              <a:spcBef>
                <a:spcPts val="60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Be knowledgeable of the issues. </a:t>
            </a:r>
            <a:endParaRPr/>
          </a:p>
          <a:p>
            <a:pPr marL="571500" marR="0" lvl="0" indent="-342900" algn="l" rtl="0">
              <a:lnSpc>
                <a:spcPct val="110000"/>
              </a:lnSpc>
              <a:spcBef>
                <a:spcPts val="60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Be honest and use plain language; be polite. </a:t>
            </a:r>
            <a:endParaRPr/>
          </a:p>
          <a:p>
            <a:pPr marL="571500" marR="0" lvl="0" indent="-342900" algn="l" rtl="0">
              <a:lnSpc>
                <a:spcPct val="110000"/>
              </a:lnSpc>
              <a:spcBef>
                <a:spcPts val="60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Speak from the heart, but don’t over-tell your story.</a:t>
            </a:r>
            <a:endParaRPr/>
          </a:p>
          <a:p>
            <a:pPr marL="571500" marR="0" lvl="0" indent="-342900" algn="l" rtl="0">
              <a:spcBef>
                <a:spcPts val="120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Stay on message.</a:t>
            </a:r>
            <a:endParaRPr/>
          </a:p>
          <a:p>
            <a:pPr marL="571500" marR="0" lvl="0" indent="-342900" algn="l" rtl="0">
              <a:spcBef>
                <a:spcPts val="120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 Ensure that your group reflects the diversity of </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your community and agencies.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1524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Advocacy Tips</a:t>
            </a:r>
            <a:endParaRPr/>
          </a:p>
        </p:txBody>
      </p:sp>
      <p:sp>
        <p:nvSpPr>
          <p:cNvPr id="340" name="Shape 340"/>
          <p:cNvSpPr txBox="1">
            <a:spLocks noGrp="1"/>
          </p:cNvSpPr>
          <p:nvPr>
            <p:ph type="body" idx="1"/>
          </p:nvPr>
        </p:nvSpPr>
        <p:spPr>
          <a:xfrm>
            <a:off x="457200" y="1905000"/>
            <a:ext cx="8229600" cy="475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A confrontational style that harasses or insults politicians;</a:t>
            </a:r>
            <a:endParaRPr/>
          </a:p>
          <a:p>
            <a:pPr marL="342900" marR="0" lvl="0" indent="-342900" algn="l" rtl="0">
              <a:spcBef>
                <a:spcPts val="1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Members who are under-informed or are speaking to issues without conviction;</a:t>
            </a:r>
            <a:endParaRPr/>
          </a:p>
          <a:p>
            <a:pPr marL="342900" marR="0" lvl="0" indent="-342900" algn="l" rtl="0">
              <a:spcBef>
                <a:spcPts val="1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Providing members with tools that make </a:t>
            </a:r>
            <a:br>
              <a:rPr lang="en-US" sz="2800" b="0" i="0" u="none" strike="noStrike" cap="none">
                <a:solidFill>
                  <a:schemeClr val="lt1"/>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them look like wound-up robots.</a:t>
            </a:r>
            <a:endParaRPr/>
          </a:p>
        </p:txBody>
      </p:sp>
      <p:sp>
        <p:nvSpPr>
          <p:cNvPr id="341" name="Shape 341"/>
          <p:cNvSpPr/>
          <p:nvPr/>
        </p:nvSpPr>
        <p:spPr>
          <a:xfrm>
            <a:off x="0" y="1066800"/>
            <a:ext cx="82296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E46C0A"/>
                </a:solidFill>
                <a:latin typeface="Calibri"/>
                <a:ea typeface="Calibri"/>
                <a:cs typeface="Calibri"/>
                <a:sym typeface="Calibri"/>
              </a:rPr>
              <a:t>What doesn‘t work?</a:t>
            </a:r>
            <a:endParaRPr sz="4000" b="1">
              <a:solidFill>
                <a:srgbClr val="E46C0A"/>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85800" y="457200"/>
            <a:ext cx="7772400" cy="53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Key approaches used in advocacy</a:t>
            </a:r>
            <a:endParaRPr sz="4000" b="1" i="0" u="none" strike="noStrike" cap="none">
              <a:solidFill>
                <a:schemeClr val="lt1"/>
              </a:solidFill>
              <a:latin typeface="Arial"/>
              <a:ea typeface="Arial"/>
              <a:cs typeface="Arial"/>
              <a:sym typeface="Arial"/>
            </a:endParaRPr>
          </a:p>
        </p:txBody>
      </p:sp>
      <p:sp>
        <p:nvSpPr>
          <p:cNvPr id="347" name="Shape 347"/>
          <p:cNvSpPr txBox="1"/>
          <p:nvPr/>
        </p:nvSpPr>
        <p:spPr>
          <a:xfrm>
            <a:off x="533400" y="1219200"/>
            <a:ext cx="7772400" cy="37548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Times New Roman"/>
              <a:buChar char="•"/>
            </a:pPr>
            <a:r>
              <a:rPr lang="en-US" sz="1800">
                <a:solidFill>
                  <a:schemeClr val="lt1"/>
                </a:solidFill>
                <a:latin typeface="Times New Roman"/>
                <a:ea typeface="Times New Roman"/>
                <a:cs typeface="Times New Roman"/>
                <a:sym typeface="Times New Roman"/>
              </a:rPr>
              <a:t> </a:t>
            </a:r>
            <a:r>
              <a:rPr lang="en-US" sz="3400" b="1">
                <a:solidFill>
                  <a:schemeClr val="lt1"/>
                </a:solidFill>
                <a:latin typeface="Times New Roman"/>
                <a:ea typeface="Times New Roman"/>
                <a:cs typeface="Times New Roman"/>
                <a:sym typeface="Times New Roman"/>
              </a:rPr>
              <a:t>Involving leaders</a:t>
            </a:r>
            <a:endParaRPr/>
          </a:p>
          <a:p>
            <a:pPr marL="0" marR="0" lvl="0" indent="0" algn="l" rtl="0">
              <a:spcBef>
                <a:spcPts val="1700"/>
              </a:spcBef>
              <a:spcAft>
                <a:spcPts val="0"/>
              </a:spcAft>
              <a:buClr>
                <a:schemeClr val="lt1"/>
              </a:buClr>
              <a:buSzPts val="3400"/>
              <a:buFont typeface="Times New Roman"/>
              <a:buChar char="•"/>
            </a:pPr>
            <a:r>
              <a:rPr lang="en-US" sz="3400" b="1">
                <a:solidFill>
                  <a:schemeClr val="lt1"/>
                </a:solidFill>
                <a:latin typeface="Times New Roman"/>
                <a:ea typeface="Times New Roman"/>
                <a:cs typeface="Times New Roman"/>
                <a:sym typeface="Times New Roman"/>
              </a:rPr>
              <a:t> Working with mass media</a:t>
            </a:r>
            <a:endParaRPr/>
          </a:p>
          <a:p>
            <a:pPr marL="0" marR="0" lvl="0" indent="0" algn="l" rtl="0">
              <a:spcBef>
                <a:spcPts val="1700"/>
              </a:spcBef>
              <a:spcAft>
                <a:spcPts val="0"/>
              </a:spcAft>
              <a:buClr>
                <a:schemeClr val="lt1"/>
              </a:buClr>
              <a:buSzPts val="3400"/>
              <a:buFont typeface="Times New Roman"/>
              <a:buChar char="•"/>
            </a:pPr>
            <a:r>
              <a:rPr lang="en-US" sz="3400" b="1">
                <a:solidFill>
                  <a:schemeClr val="lt1"/>
                </a:solidFill>
                <a:latin typeface="Times New Roman"/>
                <a:ea typeface="Times New Roman"/>
                <a:cs typeface="Times New Roman"/>
                <a:sym typeface="Times New Roman"/>
              </a:rPr>
              <a:t> Building partnership</a:t>
            </a:r>
            <a:endParaRPr/>
          </a:p>
          <a:p>
            <a:pPr marL="0" marR="0" lvl="0" indent="0" algn="l" rtl="0">
              <a:spcBef>
                <a:spcPts val="1700"/>
              </a:spcBef>
              <a:spcAft>
                <a:spcPts val="0"/>
              </a:spcAft>
              <a:buClr>
                <a:schemeClr val="lt1"/>
              </a:buClr>
              <a:buSzPts val="3400"/>
              <a:buFont typeface="Times New Roman"/>
              <a:buChar char="•"/>
            </a:pPr>
            <a:r>
              <a:rPr lang="en-US" sz="3400" b="1">
                <a:solidFill>
                  <a:schemeClr val="lt1"/>
                </a:solidFill>
                <a:latin typeface="Times New Roman"/>
                <a:ea typeface="Times New Roman"/>
                <a:cs typeface="Times New Roman"/>
                <a:sym typeface="Times New Roman"/>
              </a:rPr>
              <a:t> Mobilizing the community groups</a:t>
            </a:r>
            <a:endParaRPr/>
          </a:p>
          <a:p>
            <a:pPr marL="0" marR="0" lvl="0" indent="0" algn="l" rtl="0">
              <a:spcBef>
                <a:spcPts val="1700"/>
              </a:spcBef>
              <a:spcAft>
                <a:spcPts val="0"/>
              </a:spcAft>
              <a:buClr>
                <a:schemeClr val="lt1"/>
              </a:buClr>
              <a:buSzPts val="3400"/>
              <a:buFont typeface="Times New Roman"/>
              <a:buChar char="•"/>
            </a:pPr>
            <a:r>
              <a:rPr lang="en-US" sz="3400" b="1">
                <a:solidFill>
                  <a:schemeClr val="lt1"/>
                </a:solidFill>
                <a:latin typeface="Times New Roman"/>
                <a:ea typeface="Times New Roman"/>
                <a:cs typeface="Times New Roman"/>
                <a:sym typeface="Times New Roman"/>
              </a:rPr>
              <a:t> Capacity building</a:t>
            </a:r>
            <a:endParaRPr sz="3400" b="1">
              <a:solidFill>
                <a:schemeClr val="lt1"/>
              </a:solidFill>
              <a:latin typeface="Times New Roman"/>
              <a:ea typeface="Times New Roman"/>
              <a:cs typeface="Times New Roman"/>
              <a:sym typeface="Times New Roman"/>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500"/>
                                        <p:tgtEl>
                                          <p:spTgt spid="347"/>
                                        </p:tgtEl>
                                        <p:attrNameLst>
                                          <p:attrName>ppt_w</p:attrName>
                                        </p:attrNameLst>
                                      </p:cBhvr>
                                      <p:tavLst>
                                        <p:tav tm="0">
                                          <p:val>
                                            <p:strVal val="0"/>
                                          </p:val>
                                        </p:tav>
                                        <p:tav tm="100000">
                                          <p:val>
                                            <p:strVal val="#ppt_w"/>
                                          </p:val>
                                        </p:tav>
                                      </p:tavLst>
                                    </p:anim>
                                    <p:anim calcmode="lin" valueType="num">
                                      <p:cBhvr additive="base">
                                        <p:cTn id="8" dur="500"/>
                                        <p:tgtEl>
                                          <p:spTgt spid="3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0"/>
            <a:ext cx="8229600" cy="1447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Advocacy Tools</a:t>
            </a:r>
            <a:endParaRPr/>
          </a:p>
        </p:txBody>
      </p:sp>
      <p:sp>
        <p:nvSpPr>
          <p:cNvPr id="354" name="Shape 354"/>
          <p:cNvSpPr txBox="1">
            <a:spLocks noGrp="1"/>
          </p:cNvSpPr>
          <p:nvPr>
            <p:ph type="body" idx="1"/>
          </p:nvPr>
        </p:nvSpPr>
        <p:spPr>
          <a:xfrm>
            <a:off x="457200" y="1219200"/>
            <a:ext cx="8229600" cy="5470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Make the most of technology to: </a:t>
            </a:r>
            <a:endParaRPr/>
          </a:p>
          <a:p>
            <a:pPr marL="457200" marR="0" lvl="0" indent="-457200" algn="l" rtl="0">
              <a:lnSpc>
                <a:spcPct val="90000"/>
              </a:lnSpc>
              <a:spcBef>
                <a:spcPts val="600"/>
              </a:spcBef>
              <a:spcAft>
                <a:spcPts val="0"/>
              </a:spcAft>
              <a:buClr>
                <a:schemeClr val="lt1"/>
              </a:buClr>
              <a:buSzPts val="3000"/>
              <a:buFont typeface="Calibri"/>
              <a:buChar char="—"/>
            </a:pPr>
            <a:r>
              <a:rPr lang="en-US" sz="3000" b="0" i="0" u="none" strike="noStrike" cap="none">
                <a:solidFill>
                  <a:schemeClr val="lt1"/>
                </a:solidFill>
                <a:latin typeface="Arial"/>
                <a:ea typeface="Arial"/>
                <a:cs typeface="Arial"/>
                <a:sym typeface="Arial"/>
              </a:rPr>
              <a:t>research a particular position;</a:t>
            </a:r>
            <a:endParaRPr/>
          </a:p>
          <a:p>
            <a:pPr marL="457200" marR="0" lvl="0" indent="-457200" algn="l" rtl="0">
              <a:lnSpc>
                <a:spcPct val="90000"/>
              </a:lnSpc>
              <a:spcBef>
                <a:spcPts val="600"/>
              </a:spcBef>
              <a:spcAft>
                <a:spcPts val="0"/>
              </a:spcAft>
              <a:buClr>
                <a:schemeClr val="lt1"/>
              </a:buClr>
              <a:buSzPts val="3000"/>
              <a:buFont typeface="Calibri"/>
              <a:buChar char="—"/>
            </a:pPr>
            <a:r>
              <a:rPr lang="en-US" sz="3000" b="0" i="0" u="none" strike="noStrike" cap="none">
                <a:solidFill>
                  <a:schemeClr val="lt1"/>
                </a:solidFill>
                <a:latin typeface="Arial"/>
                <a:ea typeface="Arial"/>
                <a:cs typeface="Arial"/>
                <a:sym typeface="Arial"/>
              </a:rPr>
              <a:t>monitor government positions;</a:t>
            </a:r>
            <a:endParaRPr/>
          </a:p>
          <a:p>
            <a:pPr marL="457200" marR="0" lvl="0" indent="-457200" algn="l" rtl="0">
              <a:lnSpc>
                <a:spcPct val="90000"/>
              </a:lnSpc>
              <a:spcBef>
                <a:spcPts val="600"/>
              </a:spcBef>
              <a:spcAft>
                <a:spcPts val="0"/>
              </a:spcAft>
              <a:buClr>
                <a:schemeClr val="lt1"/>
              </a:buClr>
              <a:buSzPts val="3000"/>
              <a:buFont typeface="Calibri"/>
              <a:buChar char="—"/>
            </a:pPr>
            <a:r>
              <a:rPr lang="en-US" sz="3000" b="0" i="0" u="none" strike="noStrike" cap="none">
                <a:solidFill>
                  <a:schemeClr val="lt1"/>
                </a:solidFill>
                <a:latin typeface="Arial"/>
                <a:ea typeface="Arial"/>
                <a:cs typeface="Arial"/>
                <a:sym typeface="Arial"/>
              </a:rPr>
              <a:t>organize, mobilize, and communicate with    members;</a:t>
            </a:r>
            <a:endParaRPr/>
          </a:p>
          <a:p>
            <a:pPr marL="457200" marR="0" lvl="0" indent="-457200" algn="l" rtl="0">
              <a:lnSpc>
                <a:spcPct val="90000"/>
              </a:lnSpc>
              <a:spcBef>
                <a:spcPts val="600"/>
              </a:spcBef>
              <a:spcAft>
                <a:spcPts val="0"/>
              </a:spcAft>
              <a:buClr>
                <a:schemeClr val="lt1"/>
              </a:buClr>
              <a:buSzPts val="3000"/>
              <a:buFont typeface="Calibri"/>
              <a:buChar char="—"/>
            </a:pPr>
            <a:r>
              <a:rPr lang="en-US" sz="3000" b="0" i="0" u="none" strike="noStrike" cap="none">
                <a:solidFill>
                  <a:schemeClr val="lt1"/>
                </a:solidFill>
                <a:latin typeface="Arial"/>
                <a:ea typeface="Arial"/>
                <a:cs typeface="Arial"/>
                <a:sym typeface="Arial"/>
              </a:rPr>
              <a:t>promote a viewpoint, attract supporters and organize campaigns.</a:t>
            </a:r>
            <a:endParaRPr/>
          </a:p>
          <a:p>
            <a:pPr marL="457200" marR="0" lvl="0" indent="-457200" algn="l" rtl="0">
              <a:lnSpc>
                <a:spcPct val="90000"/>
              </a:lnSpc>
              <a:spcBef>
                <a:spcPts val="600"/>
              </a:spcBef>
              <a:spcAft>
                <a:spcPts val="0"/>
              </a:spcAft>
              <a:buClr>
                <a:schemeClr val="lt1"/>
              </a:buClr>
              <a:buSzPts val="3000"/>
              <a:buFont typeface="Calibri"/>
              <a:buChar char="—"/>
            </a:pPr>
            <a:r>
              <a:rPr lang="en-US" sz="3000" b="0" i="0" u="none" strike="noStrike" cap="none">
                <a:solidFill>
                  <a:schemeClr val="lt1"/>
                </a:solidFill>
                <a:latin typeface="Arial"/>
                <a:ea typeface="Arial"/>
                <a:cs typeface="Arial"/>
                <a:sym typeface="Arial"/>
              </a:rPr>
              <a:t>Use Social Media</a:t>
            </a:r>
            <a:endParaRPr sz="30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81000" y="76200"/>
            <a:ext cx="8991600" cy="175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6000"/>
              <a:buFont typeface="Source Sans Pro"/>
              <a:buNone/>
            </a:pPr>
            <a:r>
              <a:rPr lang="en-US" sz="6000" b="1" i="0" u="none" strike="noStrike" cap="none">
                <a:solidFill>
                  <a:schemeClr val="lt1"/>
                </a:solidFill>
                <a:latin typeface="Source Sans Pro"/>
                <a:ea typeface="Source Sans Pro"/>
                <a:cs typeface="Source Sans Pro"/>
                <a:sym typeface="Source Sans Pro"/>
              </a:rPr>
              <a:t>Time to TAKE ACTION, . . .</a:t>
            </a:r>
            <a:endParaRPr/>
          </a:p>
        </p:txBody>
      </p:sp>
      <p:grpSp>
        <p:nvGrpSpPr>
          <p:cNvPr id="361" name="Shape 361"/>
          <p:cNvGrpSpPr/>
          <p:nvPr/>
        </p:nvGrpSpPr>
        <p:grpSpPr>
          <a:xfrm>
            <a:off x="91439" y="0"/>
            <a:ext cx="8656321" cy="5410200"/>
            <a:chOff x="91439" y="0"/>
            <a:chExt cx="8656321" cy="5410200"/>
          </a:xfrm>
        </p:grpSpPr>
        <p:sp>
          <p:nvSpPr>
            <p:cNvPr id="362" name="Shape 362"/>
            <p:cNvSpPr/>
            <p:nvPr/>
          </p:nvSpPr>
          <p:spPr>
            <a:xfrm>
              <a:off x="91439" y="0"/>
              <a:ext cx="8656320" cy="5410200"/>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CFD7E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944087" y="4023024"/>
              <a:ext cx="199095" cy="199095"/>
            </a:xfrm>
            <a:prstGeom prst="ellipse">
              <a:avLst/>
            </a:prstGeom>
            <a:solidFill>
              <a:schemeClr val="accent1"/>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706645" y="4122572"/>
              <a:ext cx="1807957" cy="128762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txBox="1"/>
            <p:nvPr/>
          </p:nvSpPr>
          <p:spPr>
            <a:xfrm>
              <a:off x="706645" y="4122572"/>
              <a:ext cx="1807957" cy="1287627"/>
            </a:xfrm>
            <a:prstGeom prst="rect">
              <a:avLst/>
            </a:prstGeom>
            <a:noFill/>
            <a:ln>
              <a:noFill/>
            </a:ln>
          </p:spPr>
          <p:txBody>
            <a:bodyPr spcFirstLastPara="1" wrap="square" lIns="105475" tIns="0" rIns="0" bIns="0" anchor="t" anchorCtr="0">
              <a:noAutofit/>
            </a:bodyPr>
            <a:lstStyle/>
            <a:p>
              <a:pPr marL="0" marR="0" lvl="0" indent="0" algn="l" rtl="0">
                <a:lnSpc>
                  <a:spcPct val="90000"/>
                </a:lnSpc>
                <a:spcBef>
                  <a:spcPts val="0"/>
                </a:spcBef>
                <a:spcAft>
                  <a:spcPts val="0"/>
                </a:spcAft>
                <a:buNone/>
              </a:pPr>
              <a:r>
                <a:rPr lang="en-US" sz="1600">
                  <a:solidFill>
                    <a:schemeClr val="dk1"/>
                  </a:solidFill>
                  <a:latin typeface="Calibri"/>
                  <a:ea typeface="Calibri"/>
                  <a:cs typeface="Calibri"/>
                  <a:sym typeface="Calibri"/>
                </a:rPr>
                <a:t>Share something on Facebook or Twitter</a:t>
              </a:r>
              <a:endParaRPr sz="1600">
                <a:solidFill>
                  <a:schemeClr val="dk1"/>
                </a:solidFill>
                <a:latin typeface="Calibri"/>
                <a:ea typeface="Calibri"/>
                <a:cs typeface="Calibri"/>
                <a:sym typeface="Calibri"/>
              </a:endParaRPr>
            </a:p>
          </p:txBody>
        </p:sp>
        <p:sp>
          <p:nvSpPr>
            <p:cNvPr id="366" name="Shape 366"/>
            <p:cNvSpPr/>
            <p:nvPr/>
          </p:nvSpPr>
          <p:spPr>
            <a:xfrm flipH="1">
              <a:off x="2153388" y="3119101"/>
              <a:ext cx="48448" cy="48448"/>
            </a:xfrm>
            <a:prstGeom prst="ellipse">
              <a:avLst/>
            </a:prstGeom>
            <a:solidFill>
              <a:schemeClr val="accent1"/>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2177613" y="3143326"/>
              <a:ext cx="1436949" cy="226687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txBox="1"/>
            <p:nvPr/>
          </p:nvSpPr>
          <p:spPr>
            <a:xfrm>
              <a:off x="2177613" y="3143326"/>
              <a:ext cx="1436949" cy="2266873"/>
            </a:xfrm>
            <a:prstGeom prst="rect">
              <a:avLst/>
            </a:prstGeom>
            <a:noFill/>
            <a:ln>
              <a:noFill/>
            </a:ln>
          </p:spPr>
          <p:txBody>
            <a:bodyPr spcFirstLastPara="1" wrap="square" lIns="165125" tIns="0" rIns="0" bIns="0" anchor="t" anchorCtr="0">
              <a:noAutofit/>
            </a:bodyPr>
            <a:lstStyle/>
            <a:p>
              <a:pPr marL="0" marR="0" lvl="0" indent="0" algn="l" rtl="0">
                <a:lnSpc>
                  <a:spcPct val="90000"/>
                </a:lnSpc>
                <a:spcBef>
                  <a:spcPts val="0"/>
                </a:spcBef>
                <a:spcAft>
                  <a:spcPts val="0"/>
                </a:spcAft>
                <a:buNone/>
              </a:pPr>
              <a:r>
                <a:rPr lang="en-US" sz="1600">
                  <a:solidFill>
                    <a:schemeClr val="dk1"/>
                  </a:solidFill>
                  <a:latin typeface="Calibri"/>
                  <a:ea typeface="Calibri"/>
                  <a:cs typeface="Calibri"/>
                  <a:sym typeface="Calibri"/>
                </a:rPr>
                <a:t>Sign a petition</a:t>
              </a:r>
              <a:endParaRPr sz="1600">
                <a:solidFill>
                  <a:schemeClr val="dk1"/>
                </a:solidFill>
                <a:latin typeface="Calibri"/>
                <a:ea typeface="Calibri"/>
                <a:cs typeface="Calibri"/>
                <a:sym typeface="Calibri"/>
              </a:endParaRPr>
            </a:p>
          </p:txBody>
        </p:sp>
        <p:sp>
          <p:nvSpPr>
            <p:cNvPr id="369" name="Shape 369"/>
            <p:cNvSpPr/>
            <p:nvPr/>
          </p:nvSpPr>
          <p:spPr>
            <a:xfrm flipH="1">
              <a:off x="3561751" y="2316857"/>
              <a:ext cx="105620" cy="105620"/>
            </a:xfrm>
            <a:prstGeom prst="ellipse">
              <a:avLst/>
            </a:prstGeom>
            <a:solidFill>
              <a:schemeClr val="accent1"/>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3614562" y="2369667"/>
              <a:ext cx="1670669" cy="304053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txBox="1"/>
            <p:nvPr/>
          </p:nvSpPr>
          <p:spPr>
            <a:xfrm>
              <a:off x="3614562" y="2369667"/>
              <a:ext cx="1670669" cy="3040532"/>
            </a:xfrm>
            <a:prstGeom prst="rect">
              <a:avLst/>
            </a:prstGeom>
            <a:noFill/>
            <a:ln>
              <a:noFill/>
            </a:ln>
          </p:spPr>
          <p:txBody>
            <a:bodyPr spcFirstLastPara="1" wrap="square" lIns="220150" tIns="0" rIns="0" bIns="0" anchor="t" anchorCtr="0">
              <a:noAutofit/>
            </a:bodyPr>
            <a:lstStyle/>
            <a:p>
              <a:pPr marL="0" marR="0" lvl="0" indent="0" algn="l" rtl="0">
                <a:lnSpc>
                  <a:spcPct val="90000"/>
                </a:lnSpc>
                <a:spcBef>
                  <a:spcPts val="0"/>
                </a:spcBef>
                <a:spcAft>
                  <a:spcPts val="0"/>
                </a:spcAft>
                <a:buNone/>
              </a:pPr>
              <a:r>
                <a:rPr lang="en-US" sz="1600">
                  <a:solidFill>
                    <a:schemeClr val="dk1"/>
                  </a:solidFill>
                  <a:latin typeface="Calibri"/>
                  <a:ea typeface="Calibri"/>
                  <a:cs typeface="Calibri"/>
                  <a:sym typeface="Calibri"/>
                </a:rPr>
                <a:t>Email your Members of Parliament </a:t>
              </a:r>
              <a:endParaRPr sz="1600">
                <a:solidFill>
                  <a:schemeClr val="dk1"/>
                </a:solidFill>
                <a:latin typeface="Calibri"/>
                <a:ea typeface="Calibri"/>
                <a:cs typeface="Calibri"/>
                <a:sym typeface="Calibri"/>
              </a:endParaRPr>
            </a:p>
          </p:txBody>
        </p:sp>
        <p:sp>
          <p:nvSpPr>
            <p:cNvPr id="372" name="Shape 372"/>
            <p:cNvSpPr/>
            <p:nvPr/>
          </p:nvSpPr>
          <p:spPr>
            <a:xfrm>
              <a:off x="5213363" y="1713497"/>
              <a:ext cx="143736" cy="143736"/>
            </a:xfrm>
            <a:prstGeom prst="ellipse">
              <a:avLst/>
            </a:prstGeom>
            <a:solidFill>
              <a:schemeClr val="accent1"/>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5285232" y="1785366"/>
              <a:ext cx="1731264" cy="36248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txBox="1"/>
            <p:nvPr/>
          </p:nvSpPr>
          <p:spPr>
            <a:xfrm>
              <a:off x="5285232" y="1785366"/>
              <a:ext cx="1731264" cy="3624834"/>
            </a:xfrm>
            <a:prstGeom prst="rect">
              <a:avLst/>
            </a:prstGeom>
            <a:noFill/>
            <a:ln>
              <a:noFill/>
            </a:ln>
          </p:spPr>
          <p:txBody>
            <a:bodyPr spcFirstLastPara="1" wrap="square" lIns="284375" tIns="0" rIns="0" bIns="0" anchor="t" anchorCtr="0">
              <a:noAutofit/>
            </a:bodyPr>
            <a:lstStyle/>
            <a:p>
              <a:pPr marL="0" marR="0" lvl="0" indent="0" algn="l" rtl="0">
                <a:lnSpc>
                  <a:spcPct val="90000"/>
                </a:lnSpc>
                <a:spcBef>
                  <a:spcPts val="0"/>
                </a:spcBef>
                <a:spcAft>
                  <a:spcPts val="0"/>
                </a:spcAft>
                <a:buNone/>
              </a:pPr>
              <a:r>
                <a:rPr lang="en-US" sz="1600">
                  <a:solidFill>
                    <a:schemeClr val="dk1"/>
                  </a:solidFill>
                  <a:latin typeface="Calibri"/>
                  <a:ea typeface="Calibri"/>
                  <a:cs typeface="Calibri"/>
                  <a:sym typeface="Calibri"/>
                </a:rPr>
                <a:t>Call your Members of Parliament</a:t>
              </a:r>
              <a:endParaRPr sz="1600">
                <a:solidFill>
                  <a:schemeClr val="dk1"/>
                </a:solidFill>
                <a:latin typeface="Calibri"/>
                <a:ea typeface="Calibri"/>
                <a:cs typeface="Calibri"/>
                <a:sym typeface="Calibri"/>
              </a:endParaRPr>
            </a:p>
          </p:txBody>
        </p:sp>
        <p:sp>
          <p:nvSpPr>
            <p:cNvPr id="375" name="Shape 375"/>
            <p:cNvSpPr/>
            <p:nvPr/>
          </p:nvSpPr>
          <p:spPr>
            <a:xfrm flipH="1">
              <a:off x="6910550" y="1322347"/>
              <a:ext cx="211890" cy="211890"/>
            </a:xfrm>
            <a:prstGeom prst="ellipse">
              <a:avLst/>
            </a:prstGeom>
            <a:solidFill>
              <a:schemeClr val="accent1"/>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7016496" y="1428292"/>
              <a:ext cx="1731264" cy="398190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txBox="1"/>
            <p:nvPr/>
          </p:nvSpPr>
          <p:spPr>
            <a:xfrm>
              <a:off x="7016496" y="1428292"/>
              <a:ext cx="1731264" cy="3981907"/>
            </a:xfrm>
            <a:prstGeom prst="rect">
              <a:avLst/>
            </a:prstGeom>
            <a:noFill/>
            <a:ln>
              <a:noFill/>
            </a:ln>
          </p:spPr>
          <p:txBody>
            <a:bodyPr spcFirstLastPara="1" wrap="square" lIns="362350" tIns="0" rIns="0" bIns="0" anchor="t" anchorCtr="0">
              <a:noAutofit/>
            </a:bodyPr>
            <a:lstStyle/>
            <a:p>
              <a:pPr marL="0" marR="0" lvl="0" indent="0" algn="l" rtl="0">
                <a:lnSpc>
                  <a:spcPct val="90000"/>
                </a:lnSpc>
                <a:spcBef>
                  <a:spcPts val="0"/>
                </a:spcBef>
                <a:spcAft>
                  <a:spcPts val="0"/>
                </a:spcAft>
                <a:buNone/>
              </a:pPr>
              <a:r>
                <a:rPr lang="en-US" sz="1600">
                  <a:solidFill>
                    <a:schemeClr val="dk1"/>
                  </a:solidFill>
                  <a:latin typeface="Calibri"/>
                  <a:ea typeface="Calibri"/>
                  <a:cs typeface="Calibri"/>
                  <a:sym typeface="Calibri"/>
                </a:rPr>
                <a:t>Participate in an event, meet your Members of Parliament in person</a:t>
              </a:r>
              <a:endParaRPr sz="1600">
                <a:solidFill>
                  <a:schemeClr val="dk1"/>
                </a:solidFill>
                <a:latin typeface="Calibri"/>
                <a:ea typeface="Calibri"/>
                <a:cs typeface="Calibri"/>
                <a:sym typeface="Calibri"/>
              </a:endParaRPr>
            </a:p>
          </p:txBody>
        </p:sp>
      </p:grpSp>
      <p:pic>
        <p:nvPicPr>
          <p:cNvPr id="378" name="Shape 378" descr="http://www.marshall.k12.il.us/data/webcontent/1/file/realname/images/Facebook-Icon.png"/>
          <p:cNvPicPr preferRelativeResize="0"/>
          <p:nvPr/>
        </p:nvPicPr>
        <p:blipFill rotWithShape="1">
          <a:blip r:embed="rId3">
            <a:alphaModFix/>
          </a:blip>
          <a:srcRect/>
          <a:stretch/>
        </p:blipFill>
        <p:spPr>
          <a:xfrm>
            <a:off x="1046163" y="4779963"/>
            <a:ext cx="455612" cy="457200"/>
          </a:xfrm>
          <a:prstGeom prst="rect">
            <a:avLst/>
          </a:prstGeom>
          <a:noFill/>
          <a:ln>
            <a:noFill/>
          </a:ln>
        </p:spPr>
      </p:pic>
      <p:pic>
        <p:nvPicPr>
          <p:cNvPr id="379" name="Shape 379" descr="http://icons.iconarchive.com/icons/oxygen-icons.org/oxygen/256/Actions-document-sign-icon.png"/>
          <p:cNvPicPr preferRelativeResize="0"/>
          <p:nvPr/>
        </p:nvPicPr>
        <p:blipFill rotWithShape="1">
          <a:blip r:embed="rId4">
            <a:alphaModFix/>
          </a:blip>
          <a:srcRect/>
          <a:stretch/>
        </p:blipFill>
        <p:spPr>
          <a:xfrm>
            <a:off x="2263775" y="3711575"/>
            <a:ext cx="631825" cy="631825"/>
          </a:xfrm>
          <a:prstGeom prst="rect">
            <a:avLst/>
          </a:prstGeom>
          <a:noFill/>
          <a:ln>
            <a:noFill/>
          </a:ln>
        </p:spPr>
      </p:pic>
      <p:sp>
        <p:nvSpPr>
          <p:cNvPr id="380" name="Shape 380" descr="http://www.iconarchive.com/download/i60229/zerode/plump/Mail.ic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Shape 381" descr="http://www.iconarchive.com/download/i60229/zerode/plump/Mail.ico"/>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Shape 382" descr="http://www.iconarchive.com/download/i60229/zerode/plump/Mail.ico"/>
          <p:cNvSpPr/>
          <p:nvPr/>
        </p:nvSpPr>
        <p:spPr>
          <a:xfrm>
            <a:off x="46037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3" name="Shape 383" descr="http://www.tibros.co.in/resize%20logo/email_icon.png"/>
          <p:cNvPicPr preferRelativeResize="0"/>
          <p:nvPr/>
        </p:nvPicPr>
        <p:blipFill rotWithShape="1">
          <a:blip r:embed="rId5">
            <a:alphaModFix/>
          </a:blip>
          <a:srcRect/>
          <a:stretch/>
        </p:blipFill>
        <p:spPr>
          <a:xfrm>
            <a:off x="3463925" y="3116263"/>
            <a:ext cx="604838" cy="533400"/>
          </a:xfrm>
          <a:prstGeom prst="rect">
            <a:avLst/>
          </a:prstGeom>
          <a:noFill/>
          <a:ln>
            <a:noFill/>
          </a:ln>
        </p:spPr>
      </p:pic>
      <p:pic>
        <p:nvPicPr>
          <p:cNvPr id="384" name="Shape 384" descr="http://icons.iconarchive.com/icons/martz90/circle/512/phone-icon.png"/>
          <p:cNvPicPr preferRelativeResize="0"/>
          <p:nvPr/>
        </p:nvPicPr>
        <p:blipFill rotWithShape="1">
          <a:blip r:embed="rId6">
            <a:alphaModFix/>
          </a:blip>
          <a:srcRect/>
          <a:stretch/>
        </p:blipFill>
        <p:spPr>
          <a:xfrm>
            <a:off x="5143499" y="2666998"/>
            <a:ext cx="457201" cy="457201"/>
          </a:xfrm>
          <a:prstGeom prst="rect">
            <a:avLst/>
          </a:prstGeom>
          <a:noFill/>
          <a:ln>
            <a:noFill/>
          </a:ln>
        </p:spPr>
      </p:pic>
      <p:pic>
        <p:nvPicPr>
          <p:cNvPr id="385" name="Shape 385"/>
          <p:cNvPicPr preferRelativeResize="0"/>
          <p:nvPr/>
        </p:nvPicPr>
        <p:blipFill rotWithShape="1">
          <a:blip r:embed="rId7">
            <a:alphaModFix/>
          </a:blip>
          <a:srcRect/>
          <a:stretch/>
        </p:blipFill>
        <p:spPr>
          <a:xfrm>
            <a:off x="6477000" y="2270125"/>
            <a:ext cx="838200" cy="409575"/>
          </a:xfrm>
          <a:prstGeom prst="rect">
            <a:avLst/>
          </a:prstGeom>
          <a:noFill/>
          <a:ln w="9525" cap="flat" cmpd="sng">
            <a:solidFill>
              <a:schemeClr val="dk1"/>
            </a:solidFill>
            <a:prstDash val="solid"/>
            <a:miter lim="800000"/>
            <a:headEnd type="none" w="med" len="med"/>
            <a:tailEnd type="none" w="med" len="me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40"/>
              <a:buFont typeface="Arial"/>
              <a:buNone/>
            </a:pPr>
            <a:r>
              <a:rPr lang="en-US" sz="3240" b="1" i="0" u="none" strike="noStrike" cap="none">
                <a:solidFill>
                  <a:schemeClr val="lt1"/>
                </a:solidFill>
                <a:latin typeface="Arial"/>
                <a:ea typeface="Arial"/>
                <a:cs typeface="Arial"/>
                <a:sym typeface="Arial"/>
              </a:rPr>
              <a:t/>
            </a:r>
            <a:br>
              <a:rPr lang="en-US" sz="3240" b="1" i="0" u="none" strike="noStrike" cap="none">
                <a:solidFill>
                  <a:schemeClr val="lt1"/>
                </a:solidFill>
                <a:latin typeface="Arial"/>
                <a:ea typeface="Arial"/>
                <a:cs typeface="Arial"/>
                <a:sym typeface="Arial"/>
              </a:rPr>
            </a:br>
            <a:r>
              <a:rPr lang="en-US" sz="3240" b="1" i="0" u="none" strike="noStrike" cap="none">
                <a:solidFill>
                  <a:schemeClr val="lt1"/>
                </a:solidFill>
                <a:latin typeface="Arial"/>
                <a:ea typeface="Arial"/>
                <a:cs typeface="Arial"/>
                <a:sym typeface="Arial"/>
              </a:rPr>
              <a:t>Shaneil Salmon</a:t>
            </a:r>
            <a:br>
              <a:rPr lang="en-US" sz="3240" b="1" i="0" u="none" strike="noStrike" cap="none">
                <a:solidFill>
                  <a:schemeClr val="lt1"/>
                </a:solidFill>
                <a:latin typeface="Arial"/>
                <a:ea typeface="Arial"/>
                <a:cs typeface="Arial"/>
                <a:sym typeface="Arial"/>
              </a:rPr>
            </a:br>
            <a:r>
              <a:rPr lang="en-US" sz="3240" b="1" i="0" u="none" strike="noStrike" cap="none">
                <a:solidFill>
                  <a:schemeClr val="lt1"/>
                </a:solidFill>
                <a:latin typeface="Arial"/>
                <a:ea typeface="Arial"/>
                <a:cs typeface="Arial"/>
                <a:sym typeface="Arial"/>
              </a:rPr>
              <a:t>2</a:t>
            </a:r>
            <a:r>
              <a:rPr lang="en-US" sz="3240" b="1" i="0" u="none" strike="noStrike" cap="none" baseline="30000">
                <a:solidFill>
                  <a:schemeClr val="lt1"/>
                </a:solidFill>
                <a:latin typeface="Arial"/>
                <a:ea typeface="Arial"/>
                <a:cs typeface="Arial"/>
                <a:sym typeface="Arial"/>
              </a:rPr>
              <a:t>nd</a:t>
            </a:r>
            <a:r>
              <a:rPr lang="en-US" sz="3240" b="1" i="0" u="none" strike="noStrike" cap="none">
                <a:solidFill>
                  <a:schemeClr val="lt1"/>
                </a:solidFill>
                <a:latin typeface="Arial"/>
                <a:ea typeface="Arial"/>
                <a:cs typeface="Arial"/>
                <a:sym typeface="Arial"/>
              </a:rPr>
              <a:t> year Student, UWI</a:t>
            </a:r>
            <a:br>
              <a:rPr lang="en-US" sz="3240" b="1" i="0" u="none" strike="noStrike" cap="none">
                <a:solidFill>
                  <a:schemeClr val="lt1"/>
                </a:solidFill>
                <a:latin typeface="Arial"/>
                <a:ea typeface="Arial"/>
                <a:cs typeface="Arial"/>
                <a:sym typeface="Arial"/>
              </a:rPr>
            </a:br>
            <a:r>
              <a:rPr lang="en-US" sz="3240" b="1" i="0" u="none" strike="noStrike" cap="none">
                <a:solidFill>
                  <a:schemeClr val="lt1"/>
                </a:solidFill>
                <a:latin typeface="Arial"/>
                <a:ea typeface="Arial"/>
                <a:cs typeface="Arial"/>
                <a:sym typeface="Arial"/>
              </a:rPr>
              <a:t>UNESCO Jamaica Youth Ambassador</a:t>
            </a:r>
            <a:br>
              <a:rPr lang="en-US" sz="3240" b="1" i="0" u="none" strike="noStrike" cap="none">
                <a:solidFill>
                  <a:schemeClr val="lt1"/>
                </a:solidFill>
                <a:latin typeface="Arial"/>
                <a:ea typeface="Arial"/>
                <a:cs typeface="Arial"/>
                <a:sym typeface="Arial"/>
              </a:rPr>
            </a:br>
            <a:r>
              <a:rPr lang="en-US" sz="3240" b="1" i="0" u="none" strike="noStrike" cap="none">
                <a:solidFill>
                  <a:schemeClr val="lt1"/>
                </a:solidFill>
                <a:latin typeface="Arial"/>
                <a:ea typeface="Arial"/>
                <a:cs typeface="Arial"/>
                <a:sym typeface="Arial"/>
              </a:rPr>
              <a:t>UWI Vice Chancellor Ambassador</a:t>
            </a:r>
            <a:endParaRPr sz="3240" b="1" i="0" u="none" strike="noStrike" cap="none">
              <a:solidFill>
                <a:schemeClr val="lt1"/>
              </a:solidFill>
              <a:latin typeface="Arial"/>
              <a:ea typeface="Arial"/>
              <a:cs typeface="Arial"/>
              <a:sym typeface="Arial"/>
            </a:endParaRPr>
          </a:p>
        </p:txBody>
      </p:sp>
      <p:pic>
        <p:nvPicPr>
          <p:cNvPr id="391" name="Shape 391" descr="IMG-20171110-WA0013.jpg"/>
          <p:cNvPicPr preferRelativeResize="0">
            <a:picLocks noGrp="1"/>
          </p:cNvPicPr>
          <p:nvPr>
            <p:ph type="body" idx="1"/>
          </p:nvPr>
        </p:nvPicPr>
        <p:blipFill rotWithShape="1">
          <a:blip r:embed="rId3">
            <a:alphaModFix/>
          </a:blip>
          <a:srcRect l="-94322" t="-12408" r="-4324" b="-7720"/>
          <a:stretch/>
        </p:blipFill>
        <p:spPr>
          <a:xfrm>
            <a:off x="1676400" y="1676400"/>
            <a:ext cx="6715292" cy="492996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ctrTitle"/>
          </p:nvPr>
        </p:nvSpPr>
        <p:spPr>
          <a:xfrm>
            <a:off x="1600200" y="2895601"/>
            <a:ext cx="7029196" cy="25230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B0F0"/>
              </a:buClr>
              <a:buSzPts val="4400"/>
              <a:buFont typeface="Arial"/>
              <a:buNone/>
            </a:pPr>
            <a:r>
              <a:rPr lang="en-US" sz="4400" b="1" i="0" u="none" strike="noStrike" cap="none">
                <a:solidFill>
                  <a:srgbClr val="00B0F0"/>
                </a:solidFill>
                <a:latin typeface="Arial"/>
                <a:ea typeface="Arial"/>
                <a:cs typeface="Arial"/>
                <a:sym typeface="Arial"/>
              </a:rPr>
              <a:t>                         Mobile       </a:t>
            </a:r>
            <a:br>
              <a:rPr lang="en-US" sz="4400" b="1" i="0" u="none" strike="noStrike" cap="none">
                <a:solidFill>
                  <a:srgbClr val="00B0F0"/>
                </a:solidFill>
                <a:latin typeface="Arial"/>
                <a:ea typeface="Arial"/>
                <a:cs typeface="Arial"/>
                <a:sym typeface="Arial"/>
              </a:rPr>
            </a:br>
            <a:r>
              <a:rPr lang="en-US" sz="4400" b="1" i="0" u="none" strike="noStrike" cap="none">
                <a:solidFill>
                  <a:srgbClr val="00B0F0"/>
                </a:solidFill>
                <a:latin typeface="Arial"/>
                <a:ea typeface="Arial"/>
                <a:cs typeface="Arial"/>
                <a:sym typeface="Arial"/>
              </a:rPr>
              <a:t>                      Journalism </a:t>
            </a:r>
            <a:endParaRPr sz="4400" b="1" i="0" u="none" strike="noStrike" cap="none">
              <a:solidFill>
                <a:srgbClr val="00B0F0"/>
              </a:solidFill>
              <a:latin typeface="Arial"/>
              <a:ea typeface="Arial"/>
              <a:cs typeface="Arial"/>
              <a:sym typeface="Arial"/>
            </a:endParaRPr>
          </a:p>
        </p:txBody>
      </p:sp>
      <p:pic>
        <p:nvPicPr>
          <p:cNvPr id="398" name="Shape 398" descr="image03.png"/>
          <p:cNvPicPr preferRelativeResize="0"/>
          <p:nvPr/>
        </p:nvPicPr>
        <p:blipFill rotWithShape="1">
          <a:blip r:embed="rId3">
            <a:alphaModFix/>
          </a:blip>
          <a:srcRect/>
          <a:stretch/>
        </p:blipFill>
        <p:spPr>
          <a:xfrm>
            <a:off x="5257800" y="152400"/>
            <a:ext cx="2536681" cy="2561377"/>
          </a:xfrm>
          <a:prstGeom prst="rect">
            <a:avLst/>
          </a:prstGeom>
          <a:noFill/>
          <a:ln>
            <a:noFill/>
          </a:ln>
        </p:spPr>
      </p:pic>
      <p:pic>
        <p:nvPicPr>
          <p:cNvPr id="399" name="Shape 399" descr="TALK UP YOUT ONLY OFFICIAL-LOGO (1).png"/>
          <p:cNvPicPr preferRelativeResize="0"/>
          <p:nvPr/>
        </p:nvPicPr>
        <p:blipFill rotWithShape="1">
          <a:blip r:embed="rId4">
            <a:alphaModFix/>
          </a:blip>
          <a:srcRect/>
          <a:stretch/>
        </p:blipFill>
        <p:spPr>
          <a:xfrm>
            <a:off x="0" y="0"/>
            <a:ext cx="3276600" cy="2185163"/>
          </a:xfrm>
          <a:prstGeom prst="rect">
            <a:avLst/>
          </a:prstGeom>
          <a:noFill/>
          <a:ln>
            <a:noFill/>
          </a:ln>
        </p:spPr>
      </p:pic>
      <p:pic>
        <p:nvPicPr>
          <p:cNvPr id="400" name="Shape 400" descr="IPP.png"/>
          <p:cNvPicPr preferRelativeResize="0"/>
          <p:nvPr/>
        </p:nvPicPr>
        <p:blipFill rotWithShape="1">
          <a:blip r:embed="rId5">
            <a:alphaModFix/>
          </a:blip>
          <a:srcRect/>
          <a:stretch/>
        </p:blipFill>
        <p:spPr>
          <a:xfrm>
            <a:off x="5486400" y="5029200"/>
            <a:ext cx="1992449" cy="838200"/>
          </a:xfrm>
          <a:prstGeom prst="rect">
            <a:avLst/>
          </a:prstGeom>
          <a:noFill/>
          <a:ln>
            <a:noFill/>
          </a:ln>
        </p:spPr>
      </p:pic>
      <p:sp>
        <p:nvSpPr>
          <p:cNvPr id="401" name="Shape 401"/>
          <p:cNvSpPr txBox="1">
            <a:spLocks noGrp="1"/>
          </p:cNvSpPr>
          <p:nvPr>
            <p:ph type="subTitle" idx="1"/>
          </p:nvPr>
        </p:nvSpPr>
        <p:spPr>
          <a:xfrm>
            <a:off x="3886200" y="2527300"/>
            <a:ext cx="4953000" cy="91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B0F0"/>
              </a:buClr>
              <a:buSzPts val="2000"/>
              <a:buFont typeface="Arial"/>
              <a:buNone/>
            </a:pPr>
            <a:endParaRPr sz="2000" b="0" i="0" u="none" strike="noStrike" cap="none">
              <a:solidFill>
                <a:srgbClr val="00B0F0"/>
              </a:solidFill>
              <a:latin typeface="Arial"/>
              <a:ea typeface="Arial"/>
              <a:cs typeface="Arial"/>
              <a:sym typeface="Arial"/>
            </a:endParaRPr>
          </a:p>
          <a:p>
            <a:pPr marL="0" marR="0" lvl="0" indent="0" algn="ctr" rtl="0">
              <a:spcBef>
                <a:spcPts val="400"/>
              </a:spcBef>
              <a:spcAft>
                <a:spcPts val="0"/>
              </a:spcAft>
              <a:buClr>
                <a:srgbClr val="00B0F0"/>
              </a:buClr>
              <a:buSzPts val="2000"/>
              <a:buFont typeface="Arial"/>
              <a:buNone/>
            </a:pPr>
            <a:r>
              <a:rPr lang="en-US" sz="2000" b="0" i="0" u="none" strike="noStrike" cap="none">
                <a:solidFill>
                  <a:srgbClr val="00B0F0"/>
                </a:solidFill>
                <a:latin typeface="Arial"/>
                <a:ea typeface="Arial"/>
                <a:cs typeface="Arial"/>
                <a:sym typeface="Arial"/>
              </a:rPr>
              <a:t>       It's Pixel Perfect</a:t>
            </a:r>
            <a:endParaRPr sz="2000" b="0" i="0" u="none" strike="noStrike" cap="none">
              <a:solidFill>
                <a:srgbClr val="00B0F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40"/>
              <a:buFont typeface="Arial"/>
              <a:buNone/>
            </a:pPr>
            <a:r>
              <a:rPr lang="en-US" sz="3240" b="1" i="0" u="none" strike="noStrike" cap="none">
                <a:solidFill>
                  <a:schemeClr val="lt1"/>
                </a:solidFill>
                <a:latin typeface="Arial"/>
                <a:ea typeface="Arial"/>
                <a:cs typeface="Arial"/>
                <a:sym typeface="Arial"/>
              </a:rPr>
              <a:t>Workshops &amp; Town Halls</a:t>
            </a:r>
            <a:br>
              <a:rPr lang="en-US" sz="3240" b="1" i="0" u="none" strike="noStrike" cap="none">
                <a:solidFill>
                  <a:schemeClr val="lt1"/>
                </a:solidFill>
                <a:latin typeface="Arial"/>
                <a:ea typeface="Arial"/>
                <a:cs typeface="Arial"/>
                <a:sym typeface="Arial"/>
              </a:rPr>
            </a:br>
            <a:endParaRPr sz="3240" b="1" i="0" u="none" strike="noStrike" cap="none">
              <a:solidFill>
                <a:schemeClr val="lt1"/>
              </a:solidFill>
              <a:latin typeface="Arial"/>
              <a:ea typeface="Arial"/>
              <a:cs typeface="Arial"/>
              <a:sym typeface="Arial"/>
            </a:endParaRPr>
          </a:p>
        </p:txBody>
      </p:sp>
      <p:pic>
        <p:nvPicPr>
          <p:cNvPr id="127" name="Shape 127" descr="Screen Shot 2017-10-08 at 7.28.56 PM.png"/>
          <p:cNvPicPr preferRelativeResize="0">
            <a:picLocks noGrp="1"/>
          </p:cNvPicPr>
          <p:nvPr>
            <p:ph type="body" idx="1"/>
          </p:nvPr>
        </p:nvPicPr>
        <p:blipFill rotWithShape="1">
          <a:blip r:embed="rId3">
            <a:alphaModFix/>
          </a:blip>
          <a:srcRect l="4832" r="4832"/>
          <a:stretch/>
        </p:blipFill>
        <p:spPr>
          <a:xfrm>
            <a:off x="838200" y="914400"/>
            <a:ext cx="7540027" cy="449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Talk Up Radio </a:t>
            </a:r>
            <a:endParaRPr sz="3600" b="1" i="0" u="none" strike="noStrike" cap="none">
              <a:solidFill>
                <a:schemeClr val="lt1"/>
              </a:solidFill>
              <a:latin typeface="Arial"/>
              <a:ea typeface="Arial"/>
              <a:cs typeface="Arial"/>
              <a:sym typeface="Arial"/>
            </a:endParaRPr>
          </a:p>
        </p:txBody>
      </p:sp>
      <p:pic>
        <p:nvPicPr>
          <p:cNvPr id="134" name="Shape 134" descr="Screen Shot 2017-10-08 at 7.32.55 PM.png"/>
          <p:cNvPicPr preferRelativeResize="0">
            <a:picLocks noGrp="1"/>
          </p:cNvPicPr>
          <p:nvPr>
            <p:ph type="body" idx="1"/>
          </p:nvPr>
        </p:nvPicPr>
        <p:blipFill rotWithShape="1">
          <a:blip r:embed="rId3">
            <a:alphaModFix/>
          </a:blip>
          <a:srcRect l="7248" r="7248"/>
          <a:stretch/>
        </p:blipFill>
        <p:spPr>
          <a:xfrm>
            <a:off x="1676400" y="1443835"/>
            <a:ext cx="6242192" cy="34329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Scholarships through Partnerships</a:t>
            </a:r>
            <a:endParaRPr sz="3600" b="1" i="0" u="none" strike="noStrike" cap="none">
              <a:solidFill>
                <a:schemeClr val="lt1"/>
              </a:solidFill>
              <a:latin typeface="Arial"/>
              <a:ea typeface="Arial"/>
              <a:cs typeface="Arial"/>
              <a:sym typeface="Arial"/>
            </a:endParaRPr>
          </a:p>
        </p:txBody>
      </p:sp>
      <p:pic>
        <p:nvPicPr>
          <p:cNvPr id="141" name="Shape 141" descr="Screen Shot 2017-10-08 at 7.40.43 PM.png"/>
          <p:cNvPicPr preferRelativeResize="0">
            <a:picLocks noGrp="1"/>
          </p:cNvPicPr>
          <p:nvPr>
            <p:ph type="body" idx="1"/>
          </p:nvPr>
        </p:nvPicPr>
        <p:blipFill rotWithShape="1">
          <a:blip r:embed="rId3">
            <a:alphaModFix/>
          </a:blip>
          <a:srcRect t="7250" b="7249"/>
          <a:stretch/>
        </p:blipFill>
        <p:spPr>
          <a:xfrm>
            <a:off x="685800" y="1219200"/>
            <a:ext cx="7306965" cy="4018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AGENDA</a:t>
            </a:r>
            <a:endParaRPr sz="3600" b="1" i="0" u="none" strike="noStrike" cap="none">
              <a:solidFill>
                <a:schemeClr val="lt1"/>
              </a:solidFill>
              <a:latin typeface="Arial"/>
              <a:ea typeface="Arial"/>
              <a:cs typeface="Arial"/>
              <a:sym typeface="Arial"/>
            </a:endParaRPr>
          </a:p>
        </p:txBody>
      </p:sp>
      <p:sp>
        <p:nvSpPr>
          <p:cNvPr id="148" name="Shape 148"/>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Define Advocacy</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Identifying Advocacy Priorities </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Develop an Advocacy Agenda</a:t>
            </a:r>
            <a:endParaRPr/>
          </a:p>
          <a:p>
            <a:pPr marL="0" marR="0" lvl="0" indent="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pic>
        <p:nvPicPr>
          <p:cNvPr id="149" name="Shape 149" descr="Women campaigning.png"/>
          <p:cNvPicPr preferRelativeResize="0"/>
          <p:nvPr/>
        </p:nvPicPr>
        <p:blipFill rotWithShape="1">
          <a:blip r:embed="rId3">
            <a:alphaModFix/>
          </a:blip>
          <a:srcRect/>
          <a:stretch/>
        </p:blipFill>
        <p:spPr>
          <a:xfrm>
            <a:off x="4009537" y="1676400"/>
            <a:ext cx="5134187" cy="487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057400" y="152400"/>
            <a:ext cx="6710784"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40"/>
              <a:buFont typeface="Arial"/>
              <a:buNone/>
            </a:pPr>
            <a:r>
              <a:rPr lang="en-US" sz="3240" b="1" i="0" u="none" strike="noStrike" cap="none">
                <a:solidFill>
                  <a:schemeClr val="lt1"/>
                </a:solidFill>
                <a:latin typeface="Arial"/>
                <a:ea typeface="Arial"/>
                <a:cs typeface="Arial"/>
                <a:sym typeface="Arial"/>
              </a:rPr>
              <a:t>  What is Advocacy? </a:t>
            </a:r>
            <a:br>
              <a:rPr lang="en-US" sz="3240" b="1" i="0" u="none" strike="noStrike" cap="none">
                <a:solidFill>
                  <a:schemeClr val="lt1"/>
                </a:solidFill>
                <a:latin typeface="Arial"/>
                <a:ea typeface="Arial"/>
                <a:cs typeface="Arial"/>
                <a:sym typeface="Arial"/>
              </a:rPr>
            </a:br>
            <a:endParaRPr sz="3240" b="1" i="0" u="none" strike="noStrike" cap="none">
              <a:solidFill>
                <a:schemeClr val="lt1"/>
              </a:solidFill>
              <a:latin typeface="Arial"/>
              <a:ea typeface="Arial"/>
              <a:cs typeface="Arial"/>
              <a:sym typeface="Arial"/>
            </a:endParaRPr>
          </a:p>
        </p:txBody>
      </p:sp>
      <p:sp>
        <p:nvSpPr>
          <p:cNvPr id="156" name="Shape 156"/>
          <p:cNvSpPr txBox="1">
            <a:spLocks noGrp="1"/>
          </p:cNvSpPr>
          <p:nvPr>
            <p:ph type="body" idx="1"/>
          </p:nvPr>
        </p:nvSpPr>
        <p:spPr>
          <a:xfrm>
            <a:off x="2057400" y="1066800"/>
            <a:ext cx="6710784" cy="46829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How would you define Advocacy? </a:t>
            </a:r>
            <a:endParaRPr/>
          </a:p>
        </p:txBody>
      </p:sp>
      <p:pic>
        <p:nvPicPr>
          <p:cNvPr id="157" name="Shape 157"/>
          <p:cNvPicPr preferRelativeResize="0"/>
          <p:nvPr/>
        </p:nvPicPr>
        <p:blipFill rotWithShape="1">
          <a:blip r:embed="rId3">
            <a:alphaModFix/>
          </a:blip>
          <a:srcRect/>
          <a:stretch/>
        </p:blipFill>
        <p:spPr>
          <a:xfrm>
            <a:off x="3048000" y="2286000"/>
            <a:ext cx="5124450" cy="340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4813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What is Advocacy</a:t>
            </a:r>
            <a:endParaRPr sz="3600" b="1" i="0" u="none" strike="noStrike" cap="none">
              <a:solidFill>
                <a:schemeClr val="lt1"/>
              </a:solidFill>
              <a:latin typeface="Arial"/>
              <a:ea typeface="Arial"/>
              <a:cs typeface="Arial"/>
              <a:sym typeface="Arial"/>
            </a:endParaRPr>
          </a:p>
        </p:txBody>
      </p:sp>
      <p:sp>
        <p:nvSpPr>
          <p:cNvPr id="163" name="Shape 163"/>
          <p:cNvSpPr txBox="1">
            <a:spLocks noGrp="1"/>
          </p:cNvSpPr>
          <p:nvPr>
            <p:ph type="body" idx="1"/>
          </p:nvPr>
        </p:nvSpPr>
        <p:spPr>
          <a:xfrm>
            <a:off x="448965" y="144383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It is a process which causes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Change in attitudes + practices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Change in policies and laws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Influences donors, political directorate and technocrats</a:t>
            </a:r>
            <a:endParaRPr/>
          </a:p>
          <a:p>
            <a:pPr marL="342900" marR="0" lvl="0" indent="-165100" algn="l" rtl="0">
              <a:spcBef>
                <a:spcPts val="56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alk Up Yout Advocacy Training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15822</TotalTime>
  <Words>2419</Words>
  <Application>Microsoft Macintosh PowerPoint</Application>
  <PresentationFormat>On-screen Show (4:3)</PresentationFormat>
  <Paragraphs>386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Talk Up Yout Advocacy Training Slides</vt:lpstr>
      <vt:lpstr>         ADVOCACY   WORKSHOP  Clarendon                                   Facilitator  </vt:lpstr>
      <vt:lpstr>WHAT WE DO </vt:lpstr>
      <vt:lpstr>TV Shows , School Tours, Outreach</vt:lpstr>
      <vt:lpstr>Workshops &amp; Town Halls </vt:lpstr>
      <vt:lpstr>Talk Up Radio </vt:lpstr>
      <vt:lpstr>Scholarships through Partnerships</vt:lpstr>
      <vt:lpstr>AGENDA</vt:lpstr>
      <vt:lpstr>  What is Advocacy?  </vt:lpstr>
      <vt:lpstr>What is Advocacy</vt:lpstr>
      <vt:lpstr>  What is Advocacy cont.  </vt:lpstr>
      <vt:lpstr>-EXPRESSING YOUR VOICE IN SUPPORT OF A CAUSE OR MISSION BY SPREADING THE WORD AND TAKING ACTION.   -ADVOCACY IS A PROCESS NOT AN EVENT  -IT HAPPENS AT ALL  LEVELS, LOCAL, NATIONAL AND INTERNATIONAL   -IT IS ABOUT ACHIEVING SPECIFIC OUTCOMES  </vt:lpstr>
      <vt:lpstr>Who is an advocate</vt:lpstr>
      <vt:lpstr>Why is Advocacy Important?</vt:lpstr>
      <vt:lpstr>Some Important Points</vt:lpstr>
      <vt:lpstr>Our success (and our future) depends on the strength of our advocacy.  ADVOCACY REQUIRES LARGE NUMBERS OF MOTIVATED INDIVIDUALS</vt:lpstr>
      <vt:lpstr>Types of Advocacy</vt:lpstr>
      <vt:lpstr>Types of Advocacy</vt:lpstr>
      <vt:lpstr>Types of Advocacy</vt:lpstr>
      <vt:lpstr>Types of Advocacy</vt:lpstr>
      <vt:lpstr>Examples of Global Youth Advocacy Efforts</vt:lpstr>
      <vt:lpstr>PowerPoint Presentation</vt:lpstr>
      <vt:lpstr>Build Your Advocacy Strategy</vt:lpstr>
      <vt:lpstr>Techniques and Tactics of Advocacy</vt:lpstr>
      <vt:lpstr>Key steps for strategy formulation</vt:lpstr>
      <vt:lpstr>Key components of Advocacy message (5)</vt:lpstr>
      <vt:lpstr>ADVOCACY IN ACTION Effective Advocacy &amp; Mobilization </vt:lpstr>
      <vt:lpstr>ACTIVITY: Define Priority Problem/Issue</vt:lpstr>
      <vt:lpstr>ACTIVITY: Develop Your Strategy</vt:lpstr>
      <vt:lpstr>Monitoring and Evaluation </vt:lpstr>
      <vt:lpstr>1. Advocacy Action Plan Matrix</vt:lpstr>
      <vt:lpstr>2. Advocacy Action Plan Matrix</vt:lpstr>
      <vt:lpstr>Advocacy Tips</vt:lpstr>
      <vt:lpstr>Advocacy Tips</vt:lpstr>
      <vt:lpstr>Key approaches used in advocacy</vt:lpstr>
      <vt:lpstr>Advocacy Tools</vt:lpstr>
      <vt:lpstr>Time to TAKE ACTION, . . .</vt:lpstr>
      <vt:lpstr> Shaneil Salmon 2nd year Student, UWI UNESCO Jamaica Youth Ambassador UWI Vice Chancellor Ambassador</vt:lpstr>
      <vt:lpstr>                         Mobile                              Journalism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ADVOCACY   WORKSHOP  Clarendon                                   Facilitator  </dc:title>
  <cp:lastModifiedBy>Emprezz mullings</cp:lastModifiedBy>
  <cp:revision>7</cp:revision>
  <dcterms:modified xsi:type="dcterms:W3CDTF">2018-03-02T15:06:02Z</dcterms:modified>
</cp:coreProperties>
</file>